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406" r:id="rId3"/>
    <p:sldId id="404" r:id="rId4"/>
    <p:sldId id="360" r:id="rId5"/>
    <p:sldId id="362" r:id="rId6"/>
    <p:sldId id="363" r:id="rId7"/>
    <p:sldId id="364" r:id="rId8"/>
    <p:sldId id="365" r:id="rId9"/>
    <p:sldId id="366" r:id="rId10"/>
    <p:sldId id="367" r:id="rId11"/>
    <p:sldId id="368" r:id="rId12"/>
    <p:sldId id="369" r:id="rId13"/>
    <p:sldId id="370" r:id="rId14"/>
    <p:sldId id="371" r:id="rId15"/>
    <p:sldId id="372" r:id="rId16"/>
    <p:sldId id="373" r:id="rId17"/>
    <p:sldId id="407" r:id="rId18"/>
    <p:sldId id="374" r:id="rId19"/>
    <p:sldId id="375" r:id="rId20"/>
    <p:sldId id="376" r:id="rId21"/>
    <p:sldId id="377" r:id="rId22"/>
    <p:sldId id="378" r:id="rId23"/>
    <p:sldId id="379" r:id="rId24"/>
    <p:sldId id="380" r:id="rId25"/>
    <p:sldId id="381" r:id="rId26"/>
    <p:sldId id="382" r:id="rId27"/>
    <p:sldId id="383" r:id="rId28"/>
    <p:sldId id="384" r:id="rId29"/>
    <p:sldId id="385" r:id="rId30"/>
    <p:sldId id="386" r:id="rId31"/>
    <p:sldId id="387" r:id="rId32"/>
    <p:sldId id="388" r:id="rId33"/>
    <p:sldId id="389" r:id="rId34"/>
    <p:sldId id="390" r:id="rId35"/>
    <p:sldId id="391" r:id="rId36"/>
    <p:sldId id="392" r:id="rId37"/>
    <p:sldId id="393" r:id="rId38"/>
    <p:sldId id="394" r:id="rId39"/>
    <p:sldId id="395" r:id="rId40"/>
    <p:sldId id="396" r:id="rId41"/>
    <p:sldId id="405" r:id="rId42"/>
    <p:sldId id="397" r:id="rId43"/>
    <p:sldId id="398" r:id="rId44"/>
    <p:sldId id="399" r:id="rId45"/>
    <p:sldId id="400" r:id="rId46"/>
    <p:sldId id="401" r:id="rId47"/>
    <p:sldId id="402" r:id="rId48"/>
    <p:sldId id="403" r:id="rId49"/>
    <p:sldId id="305" r:id="rId50"/>
    <p:sldId id="408" r:id="rId51"/>
    <p:sldId id="409"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6CE3D3-5D63-4FFA-A8E9-4DBCB505AEEC}" type="datetimeFigureOut">
              <a:rPr lang="en-US" smtClean="0"/>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EF619-2398-445A-B802-8C4DF11D08EF}" type="slidenum">
              <a:rPr lang="en-US" smtClean="0"/>
              <a:t>‹#›</a:t>
            </a:fld>
            <a:endParaRPr lang="en-US"/>
          </a:p>
        </p:txBody>
      </p:sp>
    </p:spTree>
    <p:extLst>
      <p:ext uri="{BB962C8B-B14F-4D97-AF65-F5344CB8AC3E}">
        <p14:creationId xmlns:p14="http://schemas.microsoft.com/office/powerpoint/2010/main" val="3626073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6CE3D3-5D63-4FFA-A8E9-4DBCB505AEEC}" type="datetimeFigureOut">
              <a:rPr lang="en-US" smtClean="0"/>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EF619-2398-445A-B802-8C4DF11D08EF}" type="slidenum">
              <a:rPr lang="en-US" smtClean="0"/>
              <a:t>‹#›</a:t>
            </a:fld>
            <a:endParaRPr lang="en-US"/>
          </a:p>
        </p:txBody>
      </p:sp>
    </p:spTree>
    <p:extLst>
      <p:ext uri="{BB962C8B-B14F-4D97-AF65-F5344CB8AC3E}">
        <p14:creationId xmlns:p14="http://schemas.microsoft.com/office/powerpoint/2010/main" val="3662671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6CE3D3-5D63-4FFA-A8E9-4DBCB505AEEC}" type="datetimeFigureOut">
              <a:rPr lang="en-US" smtClean="0"/>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EF619-2398-445A-B802-8C4DF11D08EF}" type="slidenum">
              <a:rPr lang="en-US" smtClean="0"/>
              <a:t>‹#›</a:t>
            </a:fld>
            <a:endParaRPr lang="en-US"/>
          </a:p>
        </p:txBody>
      </p:sp>
    </p:spTree>
    <p:extLst>
      <p:ext uri="{BB962C8B-B14F-4D97-AF65-F5344CB8AC3E}">
        <p14:creationId xmlns:p14="http://schemas.microsoft.com/office/powerpoint/2010/main" val="1358054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6CE3D3-5D63-4FFA-A8E9-4DBCB505AEEC}" type="datetimeFigureOut">
              <a:rPr lang="en-US" smtClean="0"/>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EF619-2398-445A-B802-8C4DF11D08EF}" type="slidenum">
              <a:rPr lang="en-US" smtClean="0"/>
              <a:t>‹#›</a:t>
            </a:fld>
            <a:endParaRPr lang="en-US"/>
          </a:p>
        </p:txBody>
      </p:sp>
    </p:spTree>
    <p:extLst>
      <p:ext uri="{BB962C8B-B14F-4D97-AF65-F5344CB8AC3E}">
        <p14:creationId xmlns:p14="http://schemas.microsoft.com/office/powerpoint/2010/main" val="2232198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6CE3D3-5D63-4FFA-A8E9-4DBCB505AEEC}" type="datetimeFigureOut">
              <a:rPr lang="en-US" smtClean="0"/>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EF619-2398-445A-B802-8C4DF11D08EF}" type="slidenum">
              <a:rPr lang="en-US" smtClean="0"/>
              <a:t>‹#›</a:t>
            </a:fld>
            <a:endParaRPr lang="en-US"/>
          </a:p>
        </p:txBody>
      </p:sp>
    </p:spTree>
    <p:extLst>
      <p:ext uri="{BB962C8B-B14F-4D97-AF65-F5344CB8AC3E}">
        <p14:creationId xmlns:p14="http://schemas.microsoft.com/office/powerpoint/2010/main" val="78722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6CE3D3-5D63-4FFA-A8E9-4DBCB505AEEC}" type="datetimeFigureOut">
              <a:rPr lang="en-US" smtClean="0"/>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EF619-2398-445A-B802-8C4DF11D08EF}" type="slidenum">
              <a:rPr lang="en-US" smtClean="0"/>
              <a:t>‹#›</a:t>
            </a:fld>
            <a:endParaRPr lang="en-US"/>
          </a:p>
        </p:txBody>
      </p:sp>
    </p:spTree>
    <p:extLst>
      <p:ext uri="{BB962C8B-B14F-4D97-AF65-F5344CB8AC3E}">
        <p14:creationId xmlns:p14="http://schemas.microsoft.com/office/powerpoint/2010/main" val="2341941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6CE3D3-5D63-4FFA-A8E9-4DBCB505AEEC}" type="datetimeFigureOut">
              <a:rPr lang="en-US" smtClean="0"/>
              <a:t>12/10/2020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FEF619-2398-445A-B802-8C4DF11D08EF}" type="slidenum">
              <a:rPr lang="en-US" smtClean="0"/>
              <a:t>‹#›</a:t>
            </a:fld>
            <a:endParaRPr lang="en-US"/>
          </a:p>
        </p:txBody>
      </p:sp>
    </p:spTree>
    <p:extLst>
      <p:ext uri="{BB962C8B-B14F-4D97-AF65-F5344CB8AC3E}">
        <p14:creationId xmlns:p14="http://schemas.microsoft.com/office/powerpoint/2010/main" val="544855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6CE3D3-5D63-4FFA-A8E9-4DBCB505AEEC}" type="datetimeFigureOut">
              <a:rPr lang="en-US" smtClean="0"/>
              <a:t>12/10/2020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FEF619-2398-445A-B802-8C4DF11D08EF}" type="slidenum">
              <a:rPr lang="en-US" smtClean="0"/>
              <a:t>‹#›</a:t>
            </a:fld>
            <a:endParaRPr lang="en-US"/>
          </a:p>
        </p:txBody>
      </p:sp>
    </p:spTree>
    <p:extLst>
      <p:ext uri="{BB962C8B-B14F-4D97-AF65-F5344CB8AC3E}">
        <p14:creationId xmlns:p14="http://schemas.microsoft.com/office/powerpoint/2010/main" val="1839631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6CE3D3-5D63-4FFA-A8E9-4DBCB505AEEC}" type="datetimeFigureOut">
              <a:rPr lang="en-US" smtClean="0"/>
              <a:t>12/10/2020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FEF619-2398-445A-B802-8C4DF11D08EF}" type="slidenum">
              <a:rPr lang="en-US" smtClean="0"/>
              <a:t>‹#›</a:t>
            </a:fld>
            <a:endParaRPr lang="en-US"/>
          </a:p>
        </p:txBody>
      </p:sp>
    </p:spTree>
    <p:extLst>
      <p:ext uri="{BB962C8B-B14F-4D97-AF65-F5344CB8AC3E}">
        <p14:creationId xmlns:p14="http://schemas.microsoft.com/office/powerpoint/2010/main" val="1266458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CE3D3-5D63-4FFA-A8E9-4DBCB505AEEC}" type="datetimeFigureOut">
              <a:rPr lang="en-US" smtClean="0"/>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EF619-2398-445A-B802-8C4DF11D08EF}" type="slidenum">
              <a:rPr lang="en-US" smtClean="0"/>
              <a:t>‹#›</a:t>
            </a:fld>
            <a:endParaRPr lang="en-US"/>
          </a:p>
        </p:txBody>
      </p:sp>
    </p:spTree>
    <p:extLst>
      <p:ext uri="{BB962C8B-B14F-4D97-AF65-F5344CB8AC3E}">
        <p14:creationId xmlns:p14="http://schemas.microsoft.com/office/powerpoint/2010/main" val="762479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CE3D3-5D63-4FFA-A8E9-4DBCB505AEEC}" type="datetimeFigureOut">
              <a:rPr lang="en-US" smtClean="0"/>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EF619-2398-445A-B802-8C4DF11D08EF}" type="slidenum">
              <a:rPr lang="en-US" smtClean="0"/>
              <a:t>‹#›</a:t>
            </a:fld>
            <a:endParaRPr lang="en-US"/>
          </a:p>
        </p:txBody>
      </p:sp>
    </p:spTree>
    <p:extLst>
      <p:ext uri="{BB962C8B-B14F-4D97-AF65-F5344CB8AC3E}">
        <p14:creationId xmlns:p14="http://schemas.microsoft.com/office/powerpoint/2010/main" val="415554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6CE3D3-5D63-4FFA-A8E9-4DBCB505AEEC}" type="datetimeFigureOut">
              <a:rPr lang="en-US" smtClean="0"/>
              <a:t>12/10/2020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EF619-2398-445A-B802-8C4DF11D08EF}" type="slidenum">
              <a:rPr lang="en-US" smtClean="0"/>
              <a:t>‹#›</a:t>
            </a:fld>
            <a:endParaRPr lang="en-US"/>
          </a:p>
        </p:txBody>
      </p:sp>
    </p:spTree>
    <p:extLst>
      <p:ext uri="{BB962C8B-B14F-4D97-AF65-F5344CB8AC3E}">
        <p14:creationId xmlns:p14="http://schemas.microsoft.com/office/powerpoint/2010/main" val="2998320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en.wikipedia.org/wiki/Run_time_(program_lifecycle_phase)"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studytonight.com/keywords-and-identifier.ph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33600" y="2362200"/>
            <a:ext cx="8229600" cy="1143000"/>
          </a:xfrm>
        </p:spPr>
        <p:txBody>
          <a:bodyPr>
            <a:normAutofit/>
          </a:bodyPr>
          <a:lstStyle/>
          <a:p>
            <a:pPr algn="ctr"/>
            <a:r>
              <a:rPr lang="en-US" b="1" dirty="0" smtClean="0">
                <a:solidFill>
                  <a:srgbClr val="C00000"/>
                </a:solidFill>
              </a:rPr>
              <a:t>“Advance C Programming”</a:t>
            </a:r>
            <a:br>
              <a:rPr lang="en-US" b="1" dirty="0" smtClean="0">
                <a:solidFill>
                  <a:srgbClr val="C00000"/>
                </a:solidFill>
              </a:rPr>
            </a:br>
            <a:r>
              <a:rPr lang="en-US" sz="2700" b="1" dirty="0">
                <a:solidFill>
                  <a:srgbClr val="C00000"/>
                </a:solidFill>
              </a:rPr>
              <a:t>Paper Code : CS-07</a:t>
            </a:r>
          </a:p>
        </p:txBody>
      </p:sp>
      <p:sp>
        <p:nvSpPr>
          <p:cNvPr id="5" name="Content Placeholder 2"/>
          <p:cNvSpPr>
            <a:spLocks noGrp="1"/>
          </p:cNvSpPr>
          <p:nvPr>
            <p:ph idx="1"/>
          </p:nvPr>
        </p:nvSpPr>
        <p:spPr>
          <a:xfrm>
            <a:off x="1905000" y="4160838"/>
            <a:ext cx="8229600" cy="1858963"/>
          </a:xfrm>
        </p:spPr>
        <p:txBody>
          <a:bodyPr>
            <a:normAutofit/>
          </a:bodyPr>
          <a:lstStyle/>
          <a:p>
            <a:pPr algn="ctr">
              <a:buNone/>
            </a:pPr>
            <a:r>
              <a:rPr lang="en-US" dirty="0" smtClean="0"/>
              <a:t>Prepared by</a:t>
            </a:r>
          </a:p>
          <a:p>
            <a:pPr algn="ctr">
              <a:buNone/>
            </a:pPr>
            <a:r>
              <a:rPr lang="en-US" b="1" dirty="0" smtClean="0">
                <a:solidFill>
                  <a:schemeClr val="tx2">
                    <a:lumMod val="60000"/>
                    <a:lumOff val="40000"/>
                  </a:schemeClr>
                </a:solidFill>
                <a:latin typeface="Blackadder ITC" pitchFamily="82" charset="0"/>
              </a:rPr>
              <a:t>Mrs. </a:t>
            </a:r>
            <a:r>
              <a:rPr lang="en-US" b="1" dirty="0" err="1" smtClean="0">
                <a:solidFill>
                  <a:schemeClr val="tx2">
                    <a:lumMod val="60000"/>
                    <a:lumOff val="40000"/>
                  </a:schemeClr>
                </a:solidFill>
                <a:latin typeface="Blackadder ITC" pitchFamily="82" charset="0"/>
              </a:rPr>
              <a:t>Nitnaware</a:t>
            </a:r>
            <a:r>
              <a:rPr lang="en-US" b="1" dirty="0" smtClean="0">
                <a:solidFill>
                  <a:schemeClr val="tx2">
                    <a:lumMod val="60000"/>
                    <a:lumOff val="40000"/>
                  </a:schemeClr>
                </a:solidFill>
                <a:latin typeface="Blackadder ITC" pitchFamily="82" charset="0"/>
              </a:rPr>
              <a:t> </a:t>
            </a:r>
            <a:r>
              <a:rPr lang="en-US" b="1" dirty="0" err="1" smtClean="0">
                <a:solidFill>
                  <a:schemeClr val="tx2">
                    <a:lumMod val="60000"/>
                    <a:lumOff val="40000"/>
                  </a:schemeClr>
                </a:solidFill>
                <a:latin typeface="Blackadder ITC" pitchFamily="82" charset="0"/>
              </a:rPr>
              <a:t>Reshma</a:t>
            </a:r>
            <a:r>
              <a:rPr lang="en-US" b="1" dirty="0" smtClean="0">
                <a:solidFill>
                  <a:schemeClr val="tx2">
                    <a:lumMod val="60000"/>
                    <a:lumOff val="40000"/>
                  </a:schemeClr>
                </a:solidFill>
                <a:latin typeface="Blackadder ITC" pitchFamily="82" charset="0"/>
              </a:rPr>
              <a:t> </a:t>
            </a:r>
            <a:r>
              <a:rPr lang="en-US" b="1" dirty="0" err="1" smtClean="0">
                <a:solidFill>
                  <a:schemeClr val="tx2">
                    <a:lumMod val="60000"/>
                    <a:lumOff val="40000"/>
                  </a:schemeClr>
                </a:solidFill>
                <a:latin typeface="Blackadder ITC" pitchFamily="82" charset="0"/>
              </a:rPr>
              <a:t>Ramdas</a:t>
            </a:r>
            <a:endParaRPr lang="en-US" b="1" dirty="0" smtClean="0">
              <a:solidFill>
                <a:schemeClr val="tx2">
                  <a:lumMod val="60000"/>
                  <a:lumOff val="40000"/>
                </a:schemeClr>
              </a:solidFill>
              <a:latin typeface="Blackadder ITC" pitchFamily="82" charset="0"/>
            </a:endParaRPr>
          </a:p>
          <a:p>
            <a:pPr algn="ctr">
              <a:buNone/>
            </a:pPr>
            <a:r>
              <a:rPr lang="en-US" sz="2400" dirty="0"/>
              <a:t>Asst. Prof. in Computer Science</a:t>
            </a:r>
          </a:p>
        </p:txBody>
      </p:sp>
      <p:sp>
        <p:nvSpPr>
          <p:cNvPr id="6" name="TextBox 5"/>
          <p:cNvSpPr txBox="1"/>
          <p:nvPr/>
        </p:nvSpPr>
        <p:spPr>
          <a:xfrm>
            <a:off x="1600200" y="115670"/>
            <a:ext cx="9266384" cy="646331"/>
          </a:xfrm>
          <a:prstGeom prst="rect">
            <a:avLst/>
          </a:prstGeom>
          <a:noFill/>
        </p:spPr>
        <p:txBody>
          <a:bodyPr wrap="none" rtlCol="0">
            <a:spAutoFit/>
          </a:bodyPr>
          <a:lstStyle/>
          <a:p>
            <a:pPr algn="ctr"/>
            <a:r>
              <a:rPr lang="en-US" sz="3600" b="1" dirty="0">
                <a:solidFill>
                  <a:schemeClr val="accent6">
                    <a:lumMod val="75000"/>
                  </a:schemeClr>
                </a:solidFill>
              </a:rPr>
              <a:t>SHRI CHHATRAPATI SHIVAJI COLLEGE , OMERGA</a:t>
            </a:r>
          </a:p>
        </p:txBody>
      </p:sp>
      <p:pic>
        <p:nvPicPr>
          <p:cNvPr id="7" name="Picture 2" descr="Image result for shivaji college logo omerga"/>
          <p:cNvPicPr>
            <a:picLocks noChangeAspect="1" noChangeArrowheads="1"/>
          </p:cNvPicPr>
          <p:nvPr/>
        </p:nvPicPr>
        <p:blipFill>
          <a:blip r:embed="rId2"/>
          <a:srcRect/>
          <a:stretch>
            <a:fillRect/>
          </a:stretch>
        </p:blipFill>
        <p:spPr bwMode="auto">
          <a:xfrm>
            <a:off x="5181600" y="914400"/>
            <a:ext cx="1447800" cy="1447800"/>
          </a:xfrm>
          <a:prstGeom prst="rect">
            <a:avLst/>
          </a:prstGeom>
          <a:noFill/>
        </p:spPr>
      </p:pic>
    </p:spTree>
    <p:extLst>
      <p:ext uri="{BB962C8B-B14F-4D97-AF65-F5344CB8AC3E}">
        <p14:creationId xmlns:p14="http://schemas.microsoft.com/office/powerpoint/2010/main" val="1501500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381001"/>
            <a:ext cx="8534400" cy="2585323"/>
          </a:xfrm>
          <a:prstGeom prst="rect">
            <a:avLst/>
          </a:prstGeom>
        </p:spPr>
        <p:txBody>
          <a:bodyPr wrap="square">
            <a:spAutoFit/>
          </a:bodyPr>
          <a:lstStyle/>
          <a:p>
            <a:pPr>
              <a:lnSpc>
                <a:spcPct val="150000"/>
              </a:lnSpc>
              <a:buFont typeface="Arial" pitchFamily="34" charset="0"/>
              <a:buChar char="•"/>
            </a:pPr>
            <a:r>
              <a:rPr lang="en-US" b="1" dirty="0" err="1">
                <a:latin typeface="Arial" pitchFamily="34" charset="0"/>
                <a:cs typeface="Arial" pitchFamily="34" charset="0"/>
              </a:rPr>
              <a:t>Farameter</a:t>
            </a:r>
            <a:r>
              <a:rPr lang="en-US" b="1" dirty="0">
                <a:latin typeface="Arial" pitchFamily="34" charset="0"/>
                <a:cs typeface="Arial" pitchFamily="34" charset="0"/>
              </a:rPr>
              <a:t> list</a:t>
            </a:r>
          </a:p>
          <a:p>
            <a:pPr>
              <a:lnSpc>
                <a:spcPct val="150000"/>
              </a:lnSpc>
              <a:buFont typeface="Arial" pitchFamily="34" charset="0"/>
              <a:buChar char="•"/>
            </a:pPr>
            <a:endParaRPr lang="en-US" b="1" dirty="0">
              <a:latin typeface="Arial" pitchFamily="34" charset="0"/>
              <a:cs typeface="Arial" pitchFamily="34" charset="0"/>
            </a:endParaRPr>
          </a:p>
          <a:p>
            <a:pPr>
              <a:lnSpc>
                <a:spcPct val="150000"/>
              </a:lnSpc>
            </a:pPr>
            <a:r>
              <a:rPr lang="en-US" dirty="0"/>
              <a:t>The parameter list declares the type and number of arguments that the function expects when it is called. Also, the parameters in the parameter list receives the argument values when the function is called. They are often referred as </a:t>
            </a:r>
            <a:r>
              <a:rPr lang="en-US" b="1" dirty="0"/>
              <a:t>formal parameters</a:t>
            </a:r>
            <a:r>
              <a:rPr lang="en-US" dirty="0"/>
              <a:t>.</a:t>
            </a:r>
          </a:p>
          <a:p>
            <a:pPr>
              <a:lnSpc>
                <a:spcPct val="150000"/>
              </a:lnSpc>
            </a:pPr>
            <a:endParaRPr lang="en-US" dirty="0"/>
          </a:p>
        </p:txBody>
      </p:sp>
      <p:sp>
        <p:nvSpPr>
          <p:cNvPr id="19457" name="Rectangle 1"/>
          <p:cNvSpPr>
            <a:spLocks noChangeArrowheads="1"/>
          </p:cNvSpPr>
          <p:nvPr/>
        </p:nvSpPr>
        <p:spPr bwMode="auto">
          <a:xfrm>
            <a:off x="1905000" y="2613278"/>
            <a:ext cx="8458200" cy="4244723"/>
          </a:xfrm>
          <a:prstGeom prst="rect">
            <a:avLst/>
          </a:prstGeom>
          <a:solidFill>
            <a:schemeClr val="bg1"/>
          </a:solidFill>
          <a:ln w="9525">
            <a:noFill/>
            <a:miter lim="800000"/>
            <a:headEnd/>
            <a:tailEnd/>
          </a:ln>
          <a:effectLst/>
        </p:spPr>
        <p:txBody>
          <a:bodyPr vert="horz" wrap="square" lIns="166635" tIns="0" rIns="0" bIns="88872" numCol="1" anchor="ctr" anchorCtr="0" compatLnSpc="1">
            <a:prstTxWarp prst="textNoShape">
              <a:avLst/>
            </a:prstTxWarp>
            <a:spAutoFit/>
          </a:bodyPr>
          <a:lstStyle/>
          <a:p>
            <a:pPr fontAlgn="base">
              <a:lnSpc>
                <a:spcPct val="150000"/>
              </a:lnSpc>
              <a:spcBef>
                <a:spcPct val="0"/>
              </a:spcBef>
              <a:spcAft>
                <a:spcPct val="0"/>
              </a:spcAft>
              <a:buFont typeface="Arial" pitchFamily="34" charset="0"/>
              <a:buChar char="•"/>
            </a:pPr>
            <a:r>
              <a:rPr lang="en-US" b="1" dirty="0" err="1">
                <a:latin typeface="Arial" pitchFamily="34" charset="0"/>
                <a:cs typeface="Arial" pitchFamily="34" charset="0"/>
              </a:rPr>
              <a:t>Functionbody</a:t>
            </a:r>
            <a:endParaRPr lang="en-US" b="1" dirty="0">
              <a:latin typeface="Arial" pitchFamily="34" charset="0"/>
              <a:cs typeface="Arial" pitchFamily="34" charset="0"/>
            </a:endParaRPr>
          </a:p>
          <a:p>
            <a:pPr eaLnBrk="0" fontAlgn="base" hangingPunct="0">
              <a:lnSpc>
                <a:spcPct val="150000"/>
              </a:lnSpc>
              <a:spcBef>
                <a:spcPct val="0"/>
              </a:spcBef>
              <a:spcAft>
                <a:spcPct val="0"/>
              </a:spcAft>
            </a:pPr>
            <a:r>
              <a:rPr lang="en-US" dirty="0"/>
              <a:t>	The function body contains the declarations and the statements(algorithm) necessary for performing the required task. The body is enclosed within curly braces</a:t>
            </a:r>
          </a:p>
          <a:p>
            <a:pPr eaLnBrk="0" fontAlgn="base" hangingPunct="0">
              <a:lnSpc>
                <a:spcPct val="150000"/>
              </a:lnSpc>
              <a:spcBef>
                <a:spcPct val="0"/>
              </a:spcBef>
              <a:spcAft>
                <a:spcPct val="0"/>
              </a:spcAft>
            </a:pPr>
            <a:r>
              <a:rPr lang="en-US" dirty="0"/>
              <a:t>  { ... } and consists of three parts.</a:t>
            </a:r>
          </a:p>
          <a:p>
            <a:pPr lvl="1" eaLnBrk="0" fontAlgn="base" hangingPunct="0">
              <a:lnSpc>
                <a:spcPct val="150000"/>
              </a:lnSpc>
              <a:spcBef>
                <a:spcPct val="0"/>
              </a:spcBef>
              <a:spcAft>
                <a:spcPct val="0"/>
              </a:spcAft>
              <a:buFontTx/>
              <a:buChar char="•"/>
            </a:pPr>
            <a:r>
              <a:rPr lang="en-US" dirty="0"/>
              <a:t>local variable declaration(if required).</a:t>
            </a:r>
          </a:p>
          <a:p>
            <a:pPr lvl="1" eaLnBrk="0" fontAlgn="base" hangingPunct="0">
              <a:lnSpc>
                <a:spcPct val="150000"/>
              </a:lnSpc>
              <a:spcBef>
                <a:spcPct val="0"/>
              </a:spcBef>
              <a:spcAft>
                <a:spcPct val="0"/>
              </a:spcAft>
              <a:buFontTx/>
              <a:buChar char="•"/>
            </a:pPr>
            <a:r>
              <a:rPr lang="en-US" dirty="0"/>
              <a:t>function statements to perform the task inside the function.</a:t>
            </a:r>
          </a:p>
          <a:p>
            <a:pPr lvl="1" eaLnBrk="0" fontAlgn="base" hangingPunct="0">
              <a:lnSpc>
                <a:spcPct val="150000"/>
              </a:lnSpc>
              <a:spcBef>
                <a:spcPct val="0"/>
              </a:spcBef>
              <a:spcAft>
                <a:spcPct val="0"/>
              </a:spcAft>
              <a:buFontTx/>
              <a:buChar char="•"/>
            </a:pPr>
            <a:r>
              <a:rPr lang="en-US" dirty="0"/>
              <a:t>a return statement to return the result evaluated by the function(if return type is void, then no return statement is required).</a:t>
            </a:r>
          </a:p>
          <a:p>
            <a:pPr eaLnBrk="0" fontAlgn="base" hangingPunct="0">
              <a:lnSpc>
                <a:spcPct val="150000"/>
              </a:lnSpc>
              <a:spcBef>
                <a:spcPct val="0"/>
              </a:spcBef>
              <a:spcAft>
                <a:spcPct val="0"/>
              </a:spcAft>
            </a:pPr>
            <a:r>
              <a:rPr lang="en-US" dirty="0"/>
              <a:t/>
            </a:r>
            <a:br>
              <a:rPr lang="en-US" dirty="0"/>
            </a:br>
            <a:endParaRPr lang="en-US" dirty="0"/>
          </a:p>
        </p:txBody>
      </p:sp>
    </p:spTree>
    <p:extLst>
      <p:ext uri="{BB962C8B-B14F-4D97-AF65-F5344CB8AC3E}">
        <p14:creationId xmlns:p14="http://schemas.microsoft.com/office/powerpoint/2010/main" val="3861119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descr="https://www.geeksforgeeks.org/wp-content/uploads/Function-Prototype-in-c.pn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2532" name="AutoShape 4" descr="https://www.geeksforgeeks.org/wp-content/uploads/Function-Prototype-in-c.pn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2534" name="AutoShape 6" descr="https://www.geeksforgeeks.org/wp-content/uploads/Function-Prototype-in-c.pn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Rectangle 5"/>
          <p:cNvSpPr/>
          <p:nvPr/>
        </p:nvSpPr>
        <p:spPr>
          <a:xfrm>
            <a:off x="1981200" y="152401"/>
            <a:ext cx="8001000" cy="7155805"/>
          </a:xfrm>
          <a:prstGeom prst="rect">
            <a:avLst/>
          </a:prstGeom>
        </p:spPr>
        <p:txBody>
          <a:bodyPr wrap="square">
            <a:spAutoFit/>
          </a:bodyPr>
          <a:lstStyle/>
          <a:p>
            <a:pPr fontAlgn="base">
              <a:lnSpc>
                <a:spcPct val="150000"/>
              </a:lnSpc>
            </a:pPr>
            <a:r>
              <a:rPr lang="en-US" dirty="0"/>
              <a:t>	A function prototype is  simply the declaration of a function that specifies function's name, parameters and return type. It doesn't contain function body.</a:t>
            </a:r>
          </a:p>
          <a:p>
            <a:pPr fontAlgn="base">
              <a:lnSpc>
                <a:spcPct val="150000"/>
              </a:lnSpc>
            </a:pPr>
            <a:r>
              <a:rPr lang="en-US" dirty="0"/>
              <a:t>A function prototype gives information to the compiler that the function may later be used in the program.</a:t>
            </a:r>
          </a:p>
          <a:p>
            <a:pPr>
              <a:lnSpc>
                <a:spcPct val="150000"/>
              </a:lnSpc>
            </a:pPr>
            <a:r>
              <a:rPr lang="en-US" dirty="0"/>
              <a:t>	A function prototype is a declaration of a function that specifies the function's name and type signature (parameter types, and return type), but omits the function body.</a:t>
            </a:r>
          </a:p>
          <a:p>
            <a:pPr>
              <a:lnSpc>
                <a:spcPct val="150000"/>
              </a:lnSpc>
            </a:pPr>
            <a:r>
              <a:rPr lang="en-US" dirty="0"/>
              <a:t>	Function prototype tells compiler about number of parameters function takes, data-types of parameters and return type of function.</a:t>
            </a:r>
          </a:p>
          <a:p>
            <a:pPr>
              <a:lnSpc>
                <a:spcPct val="150000"/>
              </a:lnSpc>
            </a:pPr>
            <a:r>
              <a:rPr lang="en-US" dirty="0"/>
              <a:t>compiler cross checks function parameters and their data-type with function definition and function call. </a:t>
            </a:r>
          </a:p>
          <a:p>
            <a:pPr>
              <a:lnSpc>
                <a:spcPct val="150000"/>
              </a:lnSpc>
            </a:pPr>
            <a:r>
              <a:rPr lang="en-US" dirty="0"/>
              <a:t>	If we ignore function prototype, program may compile with warning, and may work properly. But some times, it will give strange output and it is very hard to find such programming mistakes. </a:t>
            </a:r>
          </a:p>
          <a:p>
            <a:pPr lvl="1" fontAlgn="base">
              <a:lnSpc>
                <a:spcPct val="150000"/>
              </a:lnSpc>
            </a:pPr>
            <a:r>
              <a:rPr lang="en-US" b="1" dirty="0"/>
              <a:t>Syntax :-    </a:t>
            </a:r>
            <a:r>
              <a:rPr lang="en-US" b="1" dirty="0" err="1"/>
              <a:t>returnType</a:t>
            </a:r>
            <a:r>
              <a:rPr lang="en-US" b="1" dirty="0"/>
              <a:t> </a:t>
            </a:r>
            <a:r>
              <a:rPr lang="en-US" b="1" dirty="0" err="1"/>
              <a:t>functionName</a:t>
            </a:r>
            <a:r>
              <a:rPr lang="en-US" b="1" dirty="0"/>
              <a:t> (type1 argument1, type2 argument2,...);</a:t>
            </a:r>
          </a:p>
          <a:p>
            <a:pPr lvl="1" fontAlgn="base">
              <a:lnSpc>
                <a:spcPct val="150000"/>
              </a:lnSpc>
            </a:pPr>
            <a:r>
              <a:rPr lang="en-US" b="1" dirty="0"/>
              <a:t>Example :- int </a:t>
            </a:r>
            <a:r>
              <a:rPr lang="en-US" b="1" dirty="0" err="1"/>
              <a:t>addNumbers</a:t>
            </a:r>
            <a:r>
              <a:rPr lang="en-US" b="1" dirty="0"/>
              <a:t> (int a, int b);</a:t>
            </a:r>
          </a:p>
          <a:p>
            <a:pPr>
              <a:lnSpc>
                <a:spcPct val="150000"/>
              </a:lnSpc>
            </a:pPr>
            <a:endParaRPr lang="en-US" dirty="0"/>
          </a:p>
        </p:txBody>
      </p:sp>
      <p:sp>
        <p:nvSpPr>
          <p:cNvPr id="7" name="Rectangle 6"/>
          <p:cNvSpPr/>
          <p:nvPr/>
        </p:nvSpPr>
        <p:spPr>
          <a:xfrm>
            <a:off x="4953000" y="0"/>
            <a:ext cx="2622706" cy="400110"/>
          </a:xfrm>
          <a:prstGeom prst="rect">
            <a:avLst/>
          </a:prstGeom>
        </p:spPr>
        <p:txBody>
          <a:bodyPr wrap="none">
            <a:spAutoFit/>
          </a:bodyPr>
          <a:lstStyle/>
          <a:p>
            <a:r>
              <a:rPr lang="en-US" sz="2000" b="1" dirty="0"/>
              <a:t>FUNCTION PROTOTYPE</a:t>
            </a:r>
            <a:endParaRPr lang="en-US" sz="2000" dirty="0"/>
          </a:p>
        </p:txBody>
      </p:sp>
    </p:spTree>
    <p:extLst>
      <p:ext uri="{BB962C8B-B14F-4D97-AF65-F5344CB8AC3E}">
        <p14:creationId xmlns:p14="http://schemas.microsoft.com/office/powerpoint/2010/main" val="50784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ChangeArrowheads="1"/>
          </p:cNvSpPr>
          <p:nvPr/>
        </p:nvSpPr>
        <p:spPr bwMode="auto">
          <a:xfrm>
            <a:off x="1524000" y="-170220"/>
            <a:ext cx="8991600" cy="8008552"/>
          </a:xfrm>
          <a:prstGeom prst="rect">
            <a:avLst/>
          </a:prstGeom>
          <a:solidFill>
            <a:schemeClr val="bg1"/>
          </a:solidFill>
          <a:ln w="9525">
            <a:noFill/>
            <a:miter lim="800000"/>
            <a:headEnd/>
            <a:tailEnd/>
          </a:ln>
          <a:effectLst/>
        </p:spPr>
        <p:txBody>
          <a:bodyPr vert="horz" wrap="square" lIns="0" tIns="79350" rIns="0" bIns="79350" numCol="1" anchor="ctr" anchorCtr="0" compatLnSpc="1">
            <a:prstTxWarp prst="textNoShape">
              <a:avLst/>
            </a:prstTxWarp>
            <a:spAutoFit/>
          </a:bodyPr>
          <a:lstStyle/>
          <a:p>
            <a:pPr lvl="2" fontAlgn="base">
              <a:lnSpc>
                <a:spcPct val="150000"/>
              </a:lnSpc>
              <a:spcBef>
                <a:spcPct val="0"/>
              </a:spcBef>
              <a:spcAft>
                <a:spcPct val="0"/>
              </a:spcAft>
            </a:pPr>
            <a:r>
              <a:rPr lang="en-US" sz="2000" dirty="0">
                <a:latin typeface="Arial" pitchFamily="34" charset="0"/>
                <a:cs typeface="Arial" pitchFamily="34" charset="0"/>
              </a:rPr>
              <a:t>#include&lt;</a:t>
            </a:r>
            <a:r>
              <a:rPr lang="en-US" sz="2000" dirty="0" err="1">
                <a:latin typeface="Arial" pitchFamily="34" charset="0"/>
                <a:cs typeface="Arial" pitchFamily="34" charset="0"/>
              </a:rPr>
              <a:t>stdio.h</a:t>
            </a:r>
            <a:r>
              <a:rPr lang="en-US" sz="2000" dirty="0">
                <a:latin typeface="Arial" pitchFamily="34" charset="0"/>
                <a:cs typeface="Arial" pitchFamily="34" charset="0"/>
              </a:rPr>
              <a:t>&gt; </a:t>
            </a:r>
          </a:p>
          <a:p>
            <a:pPr lvl="2" fontAlgn="base">
              <a:lnSpc>
                <a:spcPct val="150000"/>
              </a:lnSpc>
              <a:spcBef>
                <a:spcPct val="0"/>
              </a:spcBef>
              <a:spcAft>
                <a:spcPct val="0"/>
              </a:spcAft>
            </a:pPr>
            <a:r>
              <a:rPr lang="en-US" sz="2000" dirty="0">
                <a:latin typeface="Arial" pitchFamily="34" charset="0"/>
                <a:cs typeface="Arial" pitchFamily="34" charset="0"/>
              </a:rPr>
              <a:t>int addition(int a, int b);</a:t>
            </a:r>
          </a:p>
          <a:p>
            <a:pPr lvl="2" fontAlgn="base">
              <a:lnSpc>
                <a:spcPct val="150000"/>
              </a:lnSpc>
              <a:spcBef>
                <a:spcPct val="0"/>
              </a:spcBef>
              <a:spcAft>
                <a:spcPct val="0"/>
              </a:spcAft>
            </a:pPr>
            <a:r>
              <a:rPr lang="en-US" sz="2000" dirty="0">
                <a:latin typeface="Arial" pitchFamily="34" charset="0"/>
                <a:cs typeface="Arial" pitchFamily="34" charset="0"/>
              </a:rPr>
              <a:t>Int </a:t>
            </a:r>
            <a:r>
              <a:rPr lang="en-US" sz="2000" dirty="0" err="1">
                <a:latin typeface="Arial" pitchFamily="34" charset="0"/>
                <a:cs typeface="Arial" pitchFamily="34" charset="0"/>
              </a:rPr>
              <a:t>subtration</a:t>
            </a:r>
            <a:r>
              <a:rPr lang="en-US" sz="2000" dirty="0">
                <a:latin typeface="Arial" pitchFamily="34" charset="0"/>
                <a:cs typeface="Arial" pitchFamily="34" charset="0"/>
              </a:rPr>
              <a:t>(int a, int b);</a:t>
            </a:r>
          </a:p>
          <a:p>
            <a:pPr lvl="2" fontAlgn="base">
              <a:lnSpc>
                <a:spcPct val="150000"/>
              </a:lnSpc>
              <a:spcBef>
                <a:spcPct val="0"/>
              </a:spcBef>
              <a:spcAft>
                <a:spcPct val="0"/>
              </a:spcAft>
            </a:pPr>
            <a:r>
              <a:rPr lang="en-US" sz="2000" dirty="0">
                <a:latin typeface="Arial" pitchFamily="34" charset="0"/>
                <a:cs typeface="Arial" pitchFamily="34" charset="0"/>
              </a:rPr>
              <a:t>int multiply(int a, int b); // function declaration </a:t>
            </a:r>
          </a:p>
          <a:p>
            <a:pPr lvl="2" fontAlgn="base">
              <a:lnSpc>
                <a:spcPct val="150000"/>
              </a:lnSpc>
              <a:spcBef>
                <a:spcPct val="0"/>
              </a:spcBef>
              <a:spcAft>
                <a:spcPct val="0"/>
              </a:spcAft>
            </a:pPr>
            <a:r>
              <a:rPr lang="en-US" sz="2000" dirty="0" err="1">
                <a:latin typeface="Arial" pitchFamily="34" charset="0"/>
                <a:cs typeface="Arial" pitchFamily="34" charset="0"/>
              </a:rPr>
              <a:t>Dividion</a:t>
            </a:r>
            <a:r>
              <a:rPr lang="en-US" sz="2000" dirty="0">
                <a:latin typeface="Arial" pitchFamily="34" charset="0"/>
                <a:cs typeface="Arial" pitchFamily="34" charset="0"/>
              </a:rPr>
              <a:t>(float a, float b);</a:t>
            </a:r>
          </a:p>
          <a:p>
            <a:pPr lvl="2" fontAlgn="base">
              <a:lnSpc>
                <a:spcPct val="150000"/>
              </a:lnSpc>
              <a:spcBef>
                <a:spcPct val="0"/>
              </a:spcBef>
              <a:spcAft>
                <a:spcPct val="0"/>
              </a:spcAft>
            </a:pPr>
            <a:r>
              <a:rPr lang="en-US" sz="2000" dirty="0">
                <a:latin typeface="Arial" pitchFamily="34" charset="0"/>
                <a:cs typeface="Arial" pitchFamily="34" charset="0"/>
              </a:rPr>
              <a:t>int main() </a:t>
            </a:r>
          </a:p>
          <a:p>
            <a:pPr lvl="2" fontAlgn="base">
              <a:lnSpc>
                <a:spcPct val="150000"/>
              </a:lnSpc>
              <a:spcBef>
                <a:spcPct val="0"/>
              </a:spcBef>
              <a:spcAft>
                <a:spcPct val="0"/>
              </a:spcAft>
            </a:pPr>
            <a:r>
              <a:rPr lang="en-US" sz="2000" dirty="0">
                <a:latin typeface="Arial" pitchFamily="34" charset="0"/>
                <a:cs typeface="Arial" pitchFamily="34" charset="0"/>
              </a:rPr>
              <a:t>{</a:t>
            </a:r>
          </a:p>
          <a:p>
            <a:pPr lvl="3" fontAlgn="base">
              <a:lnSpc>
                <a:spcPct val="150000"/>
              </a:lnSpc>
              <a:spcBef>
                <a:spcPct val="0"/>
              </a:spcBef>
              <a:spcAft>
                <a:spcPct val="0"/>
              </a:spcAft>
            </a:pPr>
            <a:r>
              <a:rPr lang="en-US" sz="2000" dirty="0">
                <a:latin typeface="Arial" pitchFamily="34" charset="0"/>
                <a:cs typeface="Arial" pitchFamily="34" charset="0"/>
              </a:rPr>
              <a:t> int </a:t>
            </a:r>
            <a:r>
              <a:rPr lang="en-US" sz="2000" dirty="0" err="1">
                <a:latin typeface="Arial" pitchFamily="34" charset="0"/>
                <a:cs typeface="Arial" pitchFamily="34" charset="0"/>
              </a:rPr>
              <a:t>i</a:t>
            </a:r>
            <a:r>
              <a:rPr lang="en-US" sz="2000" dirty="0">
                <a:latin typeface="Arial" pitchFamily="34" charset="0"/>
                <a:cs typeface="Arial" pitchFamily="34" charset="0"/>
              </a:rPr>
              <a:t>, j, result; </a:t>
            </a:r>
          </a:p>
          <a:p>
            <a:pPr lvl="3" fontAlgn="base">
              <a:lnSpc>
                <a:spcPct val="150000"/>
              </a:lnSpc>
              <a:spcBef>
                <a:spcPct val="0"/>
              </a:spcBef>
              <a:spcAft>
                <a:spcPct val="0"/>
              </a:spcAft>
            </a:pPr>
            <a:r>
              <a:rPr lang="en-US" sz="2000" dirty="0" err="1">
                <a:latin typeface="Arial" pitchFamily="34" charset="0"/>
                <a:cs typeface="Arial" pitchFamily="34" charset="0"/>
              </a:rPr>
              <a:t>printf</a:t>
            </a:r>
            <a:r>
              <a:rPr lang="en-US" sz="2000" dirty="0">
                <a:latin typeface="Arial" pitchFamily="34" charset="0"/>
                <a:cs typeface="Arial" pitchFamily="34" charset="0"/>
              </a:rPr>
              <a:t>("Please enter 2 numbers you want to multiply..."); </a:t>
            </a:r>
          </a:p>
          <a:p>
            <a:pPr lvl="3" fontAlgn="base">
              <a:lnSpc>
                <a:spcPct val="150000"/>
              </a:lnSpc>
              <a:spcBef>
                <a:spcPct val="0"/>
              </a:spcBef>
              <a:spcAft>
                <a:spcPct val="0"/>
              </a:spcAft>
            </a:pPr>
            <a:r>
              <a:rPr lang="en-US" sz="2000" dirty="0" err="1">
                <a:latin typeface="Arial" pitchFamily="34" charset="0"/>
                <a:cs typeface="Arial" pitchFamily="34" charset="0"/>
              </a:rPr>
              <a:t>scanf</a:t>
            </a:r>
            <a:r>
              <a:rPr lang="en-US" sz="2000" dirty="0">
                <a:latin typeface="Arial" pitchFamily="34" charset="0"/>
                <a:cs typeface="Arial" pitchFamily="34" charset="0"/>
              </a:rPr>
              <a:t>("%</a:t>
            </a:r>
            <a:r>
              <a:rPr lang="en-US" sz="2000" dirty="0" err="1">
                <a:latin typeface="Arial" pitchFamily="34" charset="0"/>
                <a:cs typeface="Arial" pitchFamily="34" charset="0"/>
              </a:rPr>
              <a:t>d%d</a:t>
            </a:r>
            <a:r>
              <a:rPr lang="en-US" sz="2000" dirty="0">
                <a:latin typeface="Arial" pitchFamily="34" charset="0"/>
                <a:cs typeface="Arial" pitchFamily="34" charset="0"/>
              </a:rPr>
              <a:t>", &amp;</a:t>
            </a:r>
            <a:r>
              <a:rPr lang="en-US" sz="2000" dirty="0" err="1">
                <a:latin typeface="Arial" pitchFamily="34" charset="0"/>
                <a:cs typeface="Arial" pitchFamily="34" charset="0"/>
              </a:rPr>
              <a:t>i</a:t>
            </a:r>
            <a:r>
              <a:rPr lang="en-US" sz="2000" dirty="0">
                <a:latin typeface="Arial" pitchFamily="34" charset="0"/>
                <a:cs typeface="Arial" pitchFamily="34" charset="0"/>
              </a:rPr>
              <a:t>, &amp;j);</a:t>
            </a:r>
          </a:p>
          <a:p>
            <a:pPr lvl="3" fontAlgn="base">
              <a:lnSpc>
                <a:spcPct val="150000"/>
              </a:lnSpc>
              <a:spcBef>
                <a:spcPct val="0"/>
              </a:spcBef>
              <a:spcAft>
                <a:spcPct val="0"/>
              </a:spcAft>
            </a:pPr>
            <a:r>
              <a:rPr lang="en-US" sz="2000" dirty="0">
                <a:latin typeface="Arial" pitchFamily="34" charset="0"/>
                <a:cs typeface="Arial" pitchFamily="34" charset="0"/>
              </a:rPr>
              <a:t>result=addition(</a:t>
            </a:r>
            <a:r>
              <a:rPr lang="en-US" sz="2000" dirty="0" err="1">
                <a:latin typeface="Arial" pitchFamily="34" charset="0"/>
                <a:cs typeface="Arial" pitchFamily="34" charset="0"/>
              </a:rPr>
              <a:t>x,y</a:t>
            </a:r>
            <a:r>
              <a:rPr lang="en-US" sz="2000" dirty="0">
                <a:latin typeface="Arial" pitchFamily="34" charset="0"/>
                <a:cs typeface="Arial" pitchFamily="34" charset="0"/>
              </a:rPr>
              <a:t>);</a:t>
            </a:r>
          </a:p>
          <a:p>
            <a:pPr lvl="3" fontAlgn="base">
              <a:lnSpc>
                <a:spcPct val="150000"/>
              </a:lnSpc>
              <a:spcBef>
                <a:spcPct val="0"/>
              </a:spcBef>
              <a:spcAft>
                <a:spcPct val="0"/>
              </a:spcAft>
            </a:pPr>
            <a:r>
              <a:rPr lang="en-US" sz="2000" dirty="0">
                <a:latin typeface="Arial" pitchFamily="34" charset="0"/>
                <a:cs typeface="Arial" pitchFamily="34" charset="0"/>
              </a:rPr>
              <a:t>result=</a:t>
            </a:r>
            <a:r>
              <a:rPr lang="en-US" sz="2000" dirty="0" err="1">
                <a:latin typeface="Arial" pitchFamily="34" charset="0"/>
                <a:cs typeface="Arial" pitchFamily="34" charset="0"/>
              </a:rPr>
              <a:t>subtaction</a:t>
            </a:r>
            <a:r>
              <a:rPr lang="en-US" sz="2000" dirty="0">
                <a:latin typeface="Arial" pitchFamily="34" charset="0"/>
                <a:cs typeface="Arial" pitchFamily="34" charset="0"/>
              </a:rPr>
              <a:t>(</a:t>
            </a:r>
            <a:r>
              <a:rPr lang="en-US" sz="2000" dirty="0" err="1">
                <a:latin typeface="Arial" pitchFamily="34" charset="0"/>
                <a:cs typeface="Arial" pitchFamily="34" charset="0"/>
              </a:rPr>
              <a:t>x,y</a:t>
            </a:r>
            <a:r>
              <a:rPr lang="en-US" sz="2000" dirty="0">
                <a:latin typeface="Arial" pitchFamily="34" charset="0"/>
                <a:cs typeface="Arial" pitchFamily="34" charset="0"/>
              </a:rPr>
              <a:t>);</a:t>
            </a:r>
          </a:p>
          <a:p>
            <a:pPr lvl="3" fontAlgn="base">
              <a:lnSpc>
                <a:spcPct val="150000"/>
              </a:lnSpc>
              <a:spcBef>
                <a:spcPct val="0"/>
              </a:spcBef>
              <a:spcAft>
                <a:spcPct val="0"/>
              </a:spcAft>
            </a:pPr>
            <a:r>
              <a:rPr lang="en-US" sz="2000" dirty="0">
                <a:latin typeface="Arial" pitchFamily="34" charset="0"/>
                <a:cs typeface="Arial" pitchFamily="34" charset="0"/>
              </a:rPr>
              <a:t>result = multiply(</a:t>
            </a:r>
            <a:r>
              <a:rPr lang="en-US" sz="2000" dirty="0" err="1">
                <a:latin typeface="Arial" pitchFamily="34" charset="0"/>
                <a:cs typeface="Arial" pitchFamily="34" charset="0"/>
              </a:rPr>
              <a:t>i</a:t>
            </a:r>
            <a:r>
              <a:rPr lang="en-US" sz="2000" dirty="0">
                <a:latin typeface="Arial" pitchFamily="34" charset="0"/>
                <a:cs typeface="Arial" pitchFamily="34" charset="0"/>
              </a:rPr>
              <a:t>, j); // function call</a:t>
            </a:r>
          </a:p>
          <a:p>
            <a:pPr lvl="3" fontAlgn="base">
              <a:lnSpc>
                <a:spcPct val="150000"/>
              </a:lnSpc>
              <a:spcBef>
                <a:spcPct val="0"/>
              </a:spcBef>
              <a:spcAft>
                <a:spcPct val="0"/>
              </a:spcAft>
            </a:pPr>
            <a:r>
              <a:rPr lang="en-US" sz="2000" dirty="0">
                <a:latin typeface="Arial" pitchFamily="34" charset="0"/>
                <a:cs typeface="Arial" pitchFamily="34" charset="0"/>
              </a:rPr>
              <a:t>result=Division(</a:t>
            </a:r>
            <a:r>
              <a:rPr lang="en-US" sz="2000" dirty="0" err="1">
                <a:latin typeface="Arial" pitchFamily="34" charset="0"/>
                <a:cs typeface="Arial" pitchFamily="34" charset="0"/>
              </a:rPr>
              <a:t>x,y</a:t>
            </a:r>
            <a:r>
              <a:rPr lang="en-US" sz="2000" dirty="0">
                <a:latin typeface="Arial" pitchFamily="34" charset="0"/>
                <a:cs typeface="Arial" pitchFamily="34" charset="0"/>
              </a:rPr>
              <a:t>);</a:t>
            </a:r>
          </a:p>
          <a:p>
            <a:pPr lvl="3" fontAlgn="base">
              <a:lnSpc>
                <a:spcPct val="150000"/>
              </a:lnSpc>
              <a:spcBef>
                <a:spcPct val="0"/>
              </a:spcBef>
              <a:spcAft>
                <a:spcPct val="0"/>
              </a:spcAft>
            </a:pPr>
            <a:r>
              <a:rPr lang="en-US" sz="2000" dirty="0" err="1">
                <a:latin typeface="Arial" pitchFamily="34" charset="0"/>
                <a:cs typeface="Arial" pitchFamily="34" charset="0"/>
              </a:rPr>
              <a:t>printf</a:t>
            </a:r>
            <a:r>
              <a:rPr lang="en-US" sz="2000" dirty="0">
                <a:latin typeface="Arial" pitchFamily="34" charset="0"/>
                <a:cs typeface="Arial" pitchFamily="34" charset="0"/>
              </a:rPr>
              <a:t>("The result of multiplication is: %d", result);</a:t>
            </a:r>
          </a:p>
          <a:p>
            <a:pPr lvl="3" fontAlgn="base">
              <a:lnSpc>
                <a:spcPct val="150000"/>
              </a:lnSpc>
              <a:spcBef>
                <a:spcPct val="0"/>
              </a:spcBef>
              <a:spcAft>
                <a:spcPct val="0"/>
              </a:spcAft>
            </a:pPr>
            <a:r>
              <a:rPr lang="en-US" sz="2000" dirty="0">
                <a:latin typeface="Arial" pitchFamily="34" charset="0"/>
                <a:cs typeface="Arial" pitchFamily="34" charset="0"/>
              </a:rPr>
              <a:t>return 0; </a:t>
            </a:r>
          </a:p>
          <a:p>
            <a:pPr lvl="2" fontAlgn="base">
              <a:lnSpc>
                <a:spcPct val="150000"/>
              </a:lnSpc>
              <a:spcBef>
                <a:spcPct val="0"/>
              </a:spcBef>
              <a:spcAft>
                <a:spcPct val="0"/>
              </a:spcAft>
            </a:pPr>
            <a:r>
              <a:rPr lang="en-US" sz="2000" dirty="0">
                <a:latin typeface="Arial" pitchFamily="34" charset="0"/>
                <a:cs typeface="Arial" pitchFamily="34" charset="0"/>
              </a:rPr>
              <a:t>}</a:t>
            </a:r>
          </a:p>
        </p:txBody>
      </p:sp>
    </p:spTree>
    <p:extLst>
      <p:ext uri="{BB962C8B-B14F-4D97-AF65-F5344CB8AC3E}">
        <p14:creationId xmlns:p14="http://schemas.microsoft.com/office/powerpoint/2010/main" val="22502121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304801"/>
            <a:ext cx="8839200" cy="6940361"/>
          </a:xfrm>
          <a:prstGeom prst="rect">
            <a:avLst/>
          </a:prstGeom>
        </p:spPr>
        <p:txBody>
          <a:bodyPr wrap="square">
            <a:spAutoFit/>
          </a:bodyPr>
          <a:lstStyle/>
          <a:p>
            <a:pPr lvl="2" fontAlgn="base">
              <a:spcBef>
                <a:spcPct val="0"/>
              </a:spcBef>
              <a:spcAft>
                <a:spcPts val="600"/>
              </a:spcAft>
            </a:pPr>
            <a:r>
              <a:rPr lang="en-US" sz="2000" dirty="0">
                <a:latin typeface="Arial" pitchFamily="34" charset="0"/>
                <a:cs typeface="Arial" pitchFamily="34" charset="0"/>
              </a:rPr>
              <a:t> int addition(int a, int b) </a:t>
            </a:r>
          </a:p>
          <a:p>
            <a:pPr lvl="2" fontAlgn="base">
              <a:spcBef>
                <a:spcPct val="0"/>
              </a:spcBef>
              <a:spcAft>
                <a:spcPts val="600"/>
              </a:spcAft>
            </a:pPr>
            <a:r>
              <a:rPr lang="en-US" sz="2000" dirty="0">
                <a:latin typeface="Arial" pitchFamily="34" charset="0"/>
                <a:cs typeface="Arial" pitchFamily="34" charset="0"/>
              </a:rPr>
              <a:t>{ </a:t>
            </a:r>
          </a:p>
          <a:p>
            <a:pPr lvl="2" fontAlgn="base">
              <a:spcBef>
                <a:spcPct val="0"/>
              </a:spcBef>
              <a:spcAft>
                <a:spcPts val="600"/>
              </a:spcAft>
            </a:pPr>
            <a:r>
              <a:rPr lang="en-US" sz="2000" dirty="0">
                <a:latin typeface="Arial" pitchFamily="34" charset="0"/>
                <a:cs typeface="Arial" pitchFamily="34" charset="0"/>
              </a:rPr>
              <a:t>         return (</a:t>
            </a:r>
            <a:r>
              <a:rPr lang="en-US" sz="2000" dirty="0" err="1">
                <a:latin typeface="Arial" pitchFamily="34" charset="0"/>
                <a:cs typeface="Arial" pitchFamily="34" charset="0"/>
              </a:rPr>
              <a:t>a+b</a:t>
            </a:r>
            <a:r>
              <a:rPr lang="en-US" sz="2000" dirty="0">
                <a:latin typeface="Arial" pitchFamily="34" charset="0"/>
                <a:cs typeface="Arial" pitchFamily="34" charset="0"/>
              </a:rPr>
              <a:t>); // function definition, this can be done in one line </a:t>
            </a:r>
          </a:p>
          <a:p>
            <a:pPr lvl="2" fontAlgn="base">
              <a:spcBef>
                <a:spcPct val="0"/>
              </a:spcBef>
              <a:spcAft>
                <a:spcPts val="600"/>
              </a:spcAft>
            </a:pPr>
            <a:r>
              <a:rPr lang="en-US" sz="2000" dirty="0">
                <a:latin typeface="Arial" pitchFamily="34" charset="0"/>
                <a:cs typeface="Arial" pitchFamily="34" charset="0"/>
              </a:rPr>
              <a:t>}</a:t>
            </a:r>
          </a:p>
          <a:p>
            <a:pPr lvl="2" fontAlgn="base">
              <a:spcBef>
                <a:spcPct val="0"/>
              </a:spcBef>
              <a:spcAft>
                <a:spcPts val="600"/>
              </a:spcAft>
            </a:pPr>
            <a:r>
              <a:rPr lang="en-US" sz="2000" dirty="0">
                <a:latin typeface="Arial" pitchFamily="34" charset="0"/>
                <a:cs typeface="Arial" pitchFamily="34" charset="0"/>
              </a:rPr>
              <a:t> int subtraction(int a, int b) </a:t>
            </a:r>
          </a:p>
          <a:p>
            <a:pPr lvl="2" fontAlgn="base">
              <a:spcBef>
                <a:spcPct val="0"/>
              </a:spcBef>
              <a:spcAft>
                <a:spcPts val="600"/>
              </a:spcAft>
            </a:pPr>
            <a:r>
              <a:rPr lang="en-US" sz="2000" dirty="0">
                <a:latin typeface="Arial" pitchFamily="34" charset="0"/>
                <a:cs typeface="Arial" pitchFamily="34" charset="0"/>
              </a:rPr>
              <a:t>{ </a:t>
            </a:r>
          </a:p>
          <a:p>
            <a:pPr lvl="2" fontAlgn="base">
              <a:spcBef>
                <a:spcPct val="0"/>
              </a:spcBef>
              <a:spcAft>
                <a:spcPts val="600"/>
              </a:spcAft>
            </a:pPr>
            <a:r>
              <a:rPr lang="en-US" sz="2000" dirty="0">
                <a:latin typeface="Arial" pitchFamily="34" charset="0"/>
                <a:cs typeface="Arial" pitchFamily="34" charset="0"/>
              </a:rPr>
              <a:t>         return (a-b); // function definition, this can be done in one line </a:t>
            </a:r>
          </a:p>
          <a:p>
            <a:pPr lvl="2" fontAlgn="base">
              <a:spcBef>
                <a:spcPct val="0"/>
              </a:spcBef>
              <a:spcAft>
                <a:spcPts val="600"/>
              </a:spcAft>
            </a:pPr>
            <a:r>
              <a:rPr lang="en-US" sz="2000" dirty="0">
                <a:latin typeface="Arial" pitchFamily="34" charset="0"/>
                <a:cs typeface="Arial" pitchFamily="34" charset="0"/>
              </a:rPr>
              <a:t>}</a:t>
            </a:r>
          </a:p>
          <a:p>
            <a:pPr lvl="2" fontAlgn="base">
              <a:spcBef>
                <a:spcPct val="0"/>
              </a:spcBef>
              <a:spcAft>
                <a:spcPts val="600"/>
              </a:spcAft>
            </a:pPr>
            <a:r>
              <a:rPr lang="en-US" sz="2000" dirty="0">
                <a:latin typeface="Arial" pitchFamily="34" charset="0"/>
                <a:cs typeface="Arial" pitchFamily="34" charset="0"/>
              </a:rPr>
              <a:t> int multiply(int a, int b) </a:t>
            </a:r>
          </a:p>
          <a:p>
            <a:pPr lvl="2" fontAlgn="base">
              <a:spcBef>
                <a:spcPct val="0"/>
              </a:spcBef>
              <a:spcAft>
                <a:spcPts val="600"/>
              </a:spcAft>
            </a:pPr>
            <a:r>
              <a:rPr lang="en-US" sz="2000" dirty="0">
                <a:latin typeface="Arial" pitchFamily="34" charset="0"/>
                <a:cs typeface="Arial" pitchFamily="34" charset="0"/>
              </a:rPr>
              <a:t>{ </a:t>
            </a:r>
          </a:p>
          <a:p>
            <a:pPr lvl="2" fontAlgn="base">
              <a:spcBef>
                <a:spcPct val="0"/>
              </a:spcBef>
              <a:spcAft>
                <a:spcPts val="600"/>
              </a:spcAft>
            </a:pPr>
            <a:r>
              <a:rPr lang="en-US" sz="2000" dirty="0">
                <a:latin typeface="Arial" pitchFamily="34" charset="0"/>
                <a:cs typeface="Arial" pitchFamily="34" charset="0"/>
              </a:rPr>
              <a:t>         return (a*b); // function definition, this can be done in one line </a:t>
            </a:r>
          </a:p>
          <a:p>
            <a:pPr lvl="2" fontAlgn="base">
              <a:spcBef>
                <a:spcPct val="0"/>
              </a:spcBef>
              <a:spcAft>
                <a:spcPts val="600"/>
              </a:spcAft>
            </a:pPr>
            <a:r>
              <a:rPr lang="en-US" sz="2000" dirty="0">
                <a:latin typeface="Arial" pitchFamily="34" charset="0"/>
                <a:cs typeface="Arial" pitchFamily="34" charset="0"/>
              </a:rPr>
              <a:t>}</a:t>
            </a:r>
          </a:p>
          <a:p>
            <a:pPr lvl="2" fontAlgn="base">
              <a:spcBef>
                <a:spcPct val="0"/>
              </a:spcBef>
              <a:spcAft>
                <a:spcPts val="600"/>
              </a:spcAft>
            </a:pPr>
            <a:r>
              <a:rPr lang="en-US" sz="2000" dirty="0">
                <a:latin typeface="Arial" pitchFamily="34" charset="0"/>
                <a:cs typeface="Arial" pitchFamily="34" charset="0"/>
              </a:rPr>
              <a:t> Division(float a, float b) </a:t>
            </a:r>
          </a:p>
          <a:p>
            <a:pPr lvl="2" fontAlgn="base">
              <a:spcBef>
                <a:spcPct val="0"/>
              </a:spcBef>
              <a:spcAft>
                <a:spcPts val="600"/>
              </a:spcAft>
            </a:pPr>
            <a:r>
              <a:rPr lang="en-US" sz="2000" dirty="0">
                <a:latin typeface="Arial" pitchFamily="34" charset="0"/>
                <a:cs typeface="Arial" pitchFamily="34" charset="0"/>
              </a:rPr>
              <a:t>{ </a:t>
            </a:r>
          </a:p>
          <a:p>
            <a:pPr lvl="2" fontAlgn="base">
              <a:spcBef>
                <a:spcPct val="0"/>
              </a:spcBef>
              <a:spcAft>
                <a:spcPts val="600"/>
              </a:spcAft>
            </a:pPr>
            <a:r>
              <a:rPr lang="en-US" sz="2000" dirty="0">
                <a:latin typeface="Arial" pitchFamily="34" charset="0"/>
                <a:cs typeface="Arial" pitchFamily="34" charset="0"/>
              </a:rPr>
              <a:t>      return (a/b); // function definition, this can be done in one line </a:t>
            </a:r>
          </a:p>
          <a:p>
            <a:pPr lvl="2" fontAlgn="base">
              <a:spcBef>
                <a:spcPct val="0"/>
              </a:spcBef>
              <a:spcAft>
                <a:spcPts val="600"/>
              </a:spcAft>
            </a:pPr>
            <a:r>
              <a:rPr lang="en-US" sz="2000" dirty="0">
                <a:latin typeface="Arial" pitchFamily="34" charset="0"/>
                <a:cs typeface="Arial" pitchFamily="34" charset="0"/>
              </a:rPr>
              <a:t>}</a:t>
            </a:r>
          </a:p>
          <a:p>
            <a:pPr lvl="2" fontAlgn="base">
              <a:spcBef>
                <a:spcPct val="0"/>
              </a:spcBef>
              <a:spcAft>
                <a:spcPts val="600"/>
              </a:spcAft>
            </a:pPr>
            <a:endParaRPr lang="en-US" sz="2000" dirty="0">
              <a:latin typeface="Arial" pitchFamily="34" charset="0"/>
              <a:cs typeface="Arial" pitchFamily="34" charset="0"/>
            </a:endParaRPr>
          </a:p>
          <a:p>
            <a:pPr lvl="2" fontAlgn="base">
              <a:spcBef>
                <a:spcPct val="0"/>
              </a:spcBef>
              <a:spcAft>
                <a:spcPts val="600"/>
              </a:spcAft>
            </a:pP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4936876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81600" y="1"/>
            <a:ext cx="1711494" cy="461665"/>
          </a:xfrm>
          <a:prstGeom prst="rect">
            <a:avLst/>
          </a:prstGeom>
        </p:spPr>
        <p:txBody>
          <a:bodyPr wrap="none">
            <a:spAutoFit/>
          </a:bodyPr>
          <a:lstStyle/>
          <a:p>
            <a:r>
              <a:rPr lang="en-US" sz="2400" b="1" dirty="0">
                <a:solidFill>
                  <a:srgbClr val="0070C0"/>
                </a:solidFill>
              </a:rPr>
              <a:t>ARGUMENT</a:t>
            </a:r>
          </a:p>
        </p:txBody>
      </p:sp>
      <p:sp>
        <p:nvSpPr>
          <p:cNvPr id="1025" name="Rectangle 1"/>
          <p:cNvSpPr>
            <a:spLocks noChangeArrowheads="1"/>
          </p:cNvSpPr>
          <p:nvPr/>
        </p:nvSpPr>
        <p:spPr bwMode="auto">
          <a:xfrm rot="10800000" flipV="1">
            <a:off x="1828800" y="-328663"/>
            <a:ext cx="8458200" cy="77200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ts val="600"/>
              </a:spcAft>
            </a:pPr>
            <a:endParaRPr lang="en-US" dirty="0">
              <a:solidFill>
                <a:srgbClr val="00B050"/>
              </a:solidFill>
              <a:latin typeface="Arial" pitchFamily="34" charset="0"/>
              <a:cs typeface="Arial" pitchFamily="34" charset="0"/>
            </a:endParaRPr>
          </a:p>
          <a:p>
            <a:pPr eaLnBrk="0" fontAlgn="base" hangingPunct="0">
              <a:lnSpc>
                <a:spcPct val="150000"/>
              </a:lnSpc>
              <a:spcBef>
                <a:spcPct val="0"/>
              </a:spcBef>
              <a:spcAft>
                <a:spcPts val="600"/>
              </a:spcAft>
              <a:buFontTx/>
              <a:buChar char="•"/>
            </a:pPr>
            <a:r>
              <a:rPr lang="en-US" dirty="0">
                <a:solidFill>
                  <a:srgbClr val="00B050"/>
                </a:solidFill>
                <a:latin typeface="Times New Roman" pitchFamily="18" charset="0"/>
                <a:cs typeface="Times New Roman" pitchFamily="18" charset="0"/>
              </a:rPr>
              <a:t>   Except for functions with variable-length argument lists, the number of arguments in a function call must be the same as the number of parameters in the function definition. This number can be zero.</a:t>
            </a:r>
          </a:p>
          <a:p>
            <a:pPr eaLnBrk="0" fontAlgn="base" hangingPunct="0">
              <a:lnSpc>
                <a:spcPct val="150000"/>
              </a:lnSpc>
              <a:spcBef>
                <a:spcPct val="0"/>
              </a:spcBef>
              <a:spcAft>
                <a:spcPts val="600"/>
              </a:spcAft>
              <a:buFontTx/>
              <a:buChar char="•"/>
            </a:pPr>
            <a:r>
              <a:rPr lang="en-US" dirty="0">
                <a:solidFill>
                  <a:srgbClr val="00B050"/>
                </a:solidFill>
                <a:latin typeface="Times New Roman" pitchFamily="18" charset="0"/>
                <a:cs typeface="Times New Roman" pitchFamily="18" charset="0"/>
              </a:rPr>
              <a:t>   The maximum number of arguments (and corresponding parameters) is 253 for a single function.</a:t>
            </a:r>
          </a:p>
          <a:p>
            <a:pPr eaLnBrk="0" fontAlgn="base" hangingPunct="0">
              <a:lnSpc>
                <a:spcPct val="150000"/>
              </a:lnSpc>
              <a:spcBef>
                <a:spcPct val="0"/>
              </a:spcBef>
              <a:spcAft>
                <a:spcPts val="600"/>
              </a:spcAft>
              <a:buFontTx/>
              <a:buChar char="•"/>
            </a:pPr>
            <a:r>
              <a:rPr lang="en-US" dirty="0">
                <a:solidFill>
                  <a:srgbClr val="00B050"/>
                </a:solidFill>
                <a:latin typeface="Times New Roman" pitchFamily="18" charset="0"/>
                <a:cs typeface="Times New Roman" pitchFamily="18" charset="0"/>
              </a:rPr>
              <a:t>   Arguments are separated by commas. However, the comma is not an operator in this context, and the arguments can be evaluated by the compiler in any order. </a:t>
            </a:r>
          </a:p>
          <a:p>
            <a:pPr eaLnBrk="0" fontAlgn="base" hangingPunct="0">
              <a:lnSpc>
                <a:spcPct val="150000"/>
              </a:lnSpc>
              <a:spcBef>
                <a:spcPct val="0"/>
              </a:spcBef>
              <a:spcAft>
                <a:spcPts val="600"/>
              </a:spcAft>
              <a:buFontTx/>
              <a:buChar char="•"/>
            </a:pPr>
            <a:r>
              <a:rPr lang="en-US" dirty="0">
                <a:solidFill>
                  <a:srgbClr val="00B050"/>
                </a:solidFill>
                <a:latin typeface="Times New Roman" pitchFamily="18" charset="0"/>
                <a:cs typeface="Times New Roman" pitchFamily="18" charset="0"/>
              </a:rPr>
              <a:t>    Arguments are passed by value; that is, when a function is called, the parameter receives a copy of the argument's value, not its address. </a:t>
            </a:r>
          </a:p>
          <a:p>
            <a:pPr eaLnBrk="0" fontAlgn="base" hangingPunct="0">
              <a:lnSpc>
                <a:spcPct val="150000"/>
              </a:lnSpc>
              <a:spcBef>
                <a:spcPct val="0"/>
              </a:spcBef>
              <a:spcAft>
                <a:spcPts val="600"/>
              </a:spcAft>
              <a:buFontTx/>
              <a:buChar char="•"/>
            </a:pPr>
            <a:r>
              <a:rPr lang="en-US" dirty="0">
                <a:solidFill>
                  <a:srgbClr val="00B050"/>
                </a:solidFill>
                <a:latin typeface="Times New Roman" pitchFamily="18" charset="0"/>
                <a:cs typeface="Times New Roman" pitchFamily="18" charset="0"/>
              </a:rPr>
              <a:t>   Modifying a parameter does not modify the corresponding argument passed by the function call. However, because arguments can be addresses or pointers, a function can use addresses to modify the values of variables defined in the calling function.</a:t>
            </a:r>
          </a:p>
          <a:p>
            <a:pPr eaLnBrk="0" fontAlgn="base" hangingPunct="0">
              <a:lnSpc>
                <a:spcPct val="150000"/>
              </a:lnSpc>
              <a:spcBef>
                <a:spcPct val="0"/>
              </a:spcBef>
              <a:spcAft>
                <a:spcPts val="600"/>
              </a:spcAft>
              <a:buFontTx/>
              <a:buChar char="•"/>
            </a:pPr>
            <a:r>
              <a:rPr lang="en-US" dirty="0">
                <a:solidFill>
                  <a:srgbClr val="00B050"/>
                </a:solidFill>
                <a:latin typeface="Times New Roman" pitchFamily="18" charset="0"/>
                <a:cs typeface="Times New Roman" pitchFamily="18" charset="0"/>
              </a:rPr>
              <a:t>    parameters that are not explicitly declared are assigned a default type of </a:t>
            </a:r>
            <a:r>
              <a:rPr lang="en-US" sz="1600" dirty="0">
                <a:solidFill>
                  <a:srgbClr val="00B050"/>
                </a:solidFill>
                <a:latin typeface="Arial Unicode MS" pitchFamily="34" charset="-128"/>
                <a:cs typeface="Times New Roman" pitchFamily="18" charset="0"/>
              </a:rPr>
              <a:t>int</a:t>
            </a:r>
            <a:r>
              <a:rPr lang="en-US" sz="1600" dirty="0">
                <a:solidFill>
                  <a:srgbClr val="00B050"/>
                </a:solidFill>
                <a:latin typeface="Times New Roman" pitchFamily="18" charset="0"/>
                <a:cs typeface="Times New Roman" pitchFamily="18" charset="0"/>
              </a:rPr>
              <a:t> .</a:t>
            </a:r>
          </a:p>
          <a:p>
            <a:pPr eaLnBrk="0" fontAlgn="base" hangingPunct="0">
              <a:lnSpc>
                <a:spcPct val="150000"/>
              </a:lnSpc>
              <a:spcBef>
                <a:spcPct val="0"/>
              </a:spcBef>
              <a:spcAft>
                <a:spcPts val="600"/>
              </a:spcAft>
              <a:buFontTx/>
              <a:buChar char="•"/>
            </a:pPr>
            <a:r>
              <a:rPr lang="en-US" dirty="0">
                <a:solidFill>
                  <a:srgbClr val="00B050"/>
                </a:solidFill>
                <a:latin typeface="Times New Roman" pitchFamily="18" charset="0"/>
                <a:cs typeface="Times New Roman" pitchFamily="18" charset="0"/>
              </a:rPr>
              <a:t>    The scope of function parameters is the function itself. Therefore, parameters of the same name in different functions are unrelated.</a:t>
            </a:r>
          </a:p>
          <a:p>
            <a:pPr eaLnBrk="0" fontAlgn="base" hangingPunct="0">
              <a:lnSpc>
                <a:spcPct val="150000"/>
              </a:lnSpc>
              <a:spcBef>
                <a:spcPct val="0"/>
              </a:spcBef>
              <a:spcAft>
                <a:spcPts val="600"/>
              </a:spcAft>
            </a:pPr>
            <a:endParaRPr lang="en-US" dirty="0">
              <a:solidFill>
                <a:srgbClr val="00B050"/>
              </a:solidFill>
              <a:latin typeface="Arial" pitchFamily="34" charset="0"/>
              <a:cs typeface="Arial" pitchFamily="34" charset="0"/>
            </a:endParaRPr>
          </a:p>
        </p:txBody>
      </p:sp>
    </p:spTree>
    <p:extLst>
      <p:ext uri="{BB962C8B-B14F-4D97-AF65-F5344CB8AC3E}">
        <p14:creationId xmlns:p14="http://schemas.microsoft.com/office/powerpoint/2010/main" val="40794569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28800" y="546081"/>
            <a:ext cx="8458200" cy="6046271"/>
          </a:xfrm>
          <a:prstGeom prst="rect">
            <a:avLst/>
          </a:prstGeom>
        </p:spPr>
        <p:txBody>
          <a:bodyPr wrap="square">
            <a:spAutoFit/>
          </a:bodyPr>
          <a:lstStyle/>
          <a:p>
            <a:pPr>
              <a:lnSpc>
                <a:spcPct val="150000"/>
              </a:lnSpc>
              <a:buFont typeface="Arial" pitchFamily="34" charset="0"/>
              <a:buChar char="•"/>
            </a:pPr>
            <a:r>
              <a:rPr lang="en-US" sz="2000" dirty="0">
                <a:solidFill>
                  <a:srgbClr val="00B050"/>
                </a:solidFill>
              </a:rPr>
              <a:t>The  </a:t>
            </a:r>
            <a:r>
              <a:rPr lang="en-US" sz="2000" i="1" dirty="0">
                <a:solidFill>
                  <a:srgbClr val="00B050"/>
                </a:solidFill>
              </a:rPr>
              <a:t>argument</a:t>
            </a:r>
            <a:r>
              <a:rPr lang="en-US" sz="2000" dirty="0">
                <a:solidFill>
                  <a:srgbClr val="00B050"/>
                </a:solidFill>
              </a:rPr>
              <a:t> may have different meanings in different programming languages. Sometimes they are used interchangeably, and the context is used to distinguish the meaning.</a:t>
            </a:r>
          </a:p>
          <a:p>
            <a:pPr>
              <a:lnSpc>
                <a:spcPct val="150000"/>
              </a:lnSpc>
              <a:buFont typeface="Arial" pitchFamily="34" charset="0"/>
              <a:buChar char="•"/>
            </a:pPr>
            <a:r>
              <a:rPr lang="en-US" sz="2000" i="1" dirty="0">
                <a:solidFill>
                  <a:srgbClr val="00B050"/>
                </a:solidFill>
              </a:rPr>
              <a:t>argument</a:t>
            </a:r>
            <a:r>
              <a:rPr lang="en-US" sz="2000" dirty="0">
                <a:solidFill>
                  <a:srgbClr val="00B050"/>
                </a:solidFill>
              </a:rPr>
              <a:t> (sometimes called </a:t>
            </a:r>
            <a:r>
              <a:rPr lang="en-US" sz="2000" i="1" dirty="0">
                <a:solidFill>
                  <a:srgbClr val="00B050"/>
                </a:solidFill>
              </a:rPr>
              <a:t>actual parameter</a:t>
            </a:r>
            <a:r>
              <a:rPr lang="en-US" sz="2000" dirty="0">
                <a:solidFill>
                  <a:srgbClr val="00B050"/>
                </a:solidFill>
              </a:rPr>
              <a:t>) refers to the actual input supplied at function call.</a:t>
            </a:r>
          </a:p>
          <a:p>
            <a:pPr>
              <a:lnSpc>
                <a:spcPct val="150000"/>
              </a:lnSpc>
              <a:buFont typeface="Arial" pitchFamily="34" charset="0"/>
              <a:buChar char="•"/>
            </a:pPr>
            <a:r>
              <a:rPr lang="en-US" sz="2000" dirty="0">
                <a:solidFill>
                  <a:srgbClr val="00B050"/>
                </a:solidFill>
              </a:rPr>
              <a:t> For example, if one defines a function as def f(x): ..., then x is the parameter, and if it is called by a = ...; f(a) then a is the argument.</a:t>
            </a:r>
          </a:p>
          <a:p>
            <a:pPr>
              <a:lnSpc>
                <a:spcPct val="150000"/>
              </a:lnSpc>
              <a:buFont typeface="Arial" pitchFamily="34" charset="0"/>
              <a:buChar char="•"/>
            </a:pPr>
            <a:r>
              <a:rPr lang="en-US" sz="2000" dirty="0">
                <a:solidFill>
                  <a:srgbClr val="00B050"/>
                </a:solidFill>
              </a:rPr>
              <a:t> The arguments may vary from call to call. Each time a procedure is called, the part of the procedure call that specifies the arguments is called the </a:t>
            </a:r>
            <a:r>
              <a:rPr lang="en-US" sz="2000" i="1" dirty="0">
                <a:solidFill>
                  <a:srgbClr val="00B050"/>
                </a:solidFill>
              </a:rPr>
              <a:t>argument list</a:t>
            </a:r>
            <a:r>
              <a:rPr lang="en-US" sz="2000" dirty="0">
                <a:solidFill>
                  <a:srgbClr val="00B050"/>
                </a:solidFill>
              </a:rPr>
              <a:t>.</a:t>
            </a:r>
          </a:p>
          <a:p>
            <a:pPr>
              <a:lnSpc>
                <a:spcPct val="150000"/>
              </a:lnSpc>
              <a:buFont typeface="Arial" pitchFamily="34" charset="0"/>
              <a:buChar char="•"/>
            </a:pPr>
            <a:r>
              <a:rPr lang="en-US" sz="2000" dirty="0">
                <a:solidFill>
                  <a:srgbClr val="00B050"/>
                </a:solidFill>
              </a:rPr>
              <a:t>arguments are sometimes thought of as the actual values or references assigned to the parameter variables when the subroutine is called at </a:t>
            </a:r>
            <a:r>
              <a:rPr lang="en-US" sz="2000" dirty="0">
                <a:solidFill>
                  <a:srgbClr val="00B050"/>
                </a:solidFill>
                <a:hlinkClick r:id="rId2" tooltip="Run time (program lifecycle phase)"/>
              </a:rPr>
              <a:t>run-time</a:t>
            </a:r>
            <a:r>
              <a:rPr lang="en-US" sz="2000" dirty="0">
                <a:solidFill>
                  <a:srgbClr val="00B050"/>
                </a:solidFill>
              </a:rPr>
              <a:t>. </a:t>
            </a:r>
          </a:p>
          <a:p>
            <a:pPr>
              <a:lnSpc>
                <a:spcPct val="150000"/>
              </a:lnSpc>
              <a:buFont typeface="Arial" pitchFamily="34" charset="0"/>
              <a:buChar char="•"/>
            </a:pPr>
            <a:endParaRPr lang="en-US" sz="2000" dirty="0">
              <a:solidFill>
                <a:srgbClr val="00B050"/>
              </a:solidFill>
            </a:endParaRPr>
          </a:p>
        </p:txBody>
      </p:sp>
    </p:spTree>
    <p:extLst>
      <p:ext uri="{BB962C8B-B14F-4D97-AF65-F5344CB8AC3E}">
        <p14:creationId xmlns:p14="http://schemas.microsoft.com/office/powerpoint/2010/main" val="3274419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1906" y="728427"/>
            <a:ext cx="8216153" cy="4708981"/>
          </a:xfrm>
          <a:prstGeom prst="rect">
            <a:avLst/>
          </a:prstGeom>
        </p:spPr>
        <p:txBody>
          <a:bodyPr wrap="square">
            <a:spAutoFit/>
          </a:bodyPr>
          <a:lstStyle/>
          <a:p>
            <a:pPr algn="ctr" fontAlgn="base">
              <a:lnSpc>
                <a:spcPct val="200000"/>
              </a:lnSpc>
              <a:spcAft>
                <a:spcPts val="1200"/>
              </a:spcAft>
            </a:pPr>
            <a:r>
              <a:rPr lang="en-US" sz="2000" b="1" dirty="0" smtClean="0">
                <a:solidFill>
                  <a:srgbClr val="FF0000"/>
                </a:solidFill>
              </a:rPr>
              <a:t>ARGUMENT</a:t>
            </a:r>
          </a:p>
          <a:p>
            <a:pPr fontAlgn="base">
              <a:lnSpc>
                <a:spcPct val="200000"/>
              </a:lnSpc>
              <a:spcAft>
                <a:spcPts val="1200"/>
              </a:spcAft>
            </a:pPr>
            <a:r>
              <a:rPr lang="en-US" sz="2000" b="1" dirty="0" smtClean="0">
                <a:solidFill>
                  <a:srgbClr val="00B050"/>
                </a:solidFill>
              </a:rPr>
              <a:t>Argument it is as Entity used to pass data from the calling to a called functions</a:t>
            </a:r>
          </a:p>
          <a:p>
            <a:pPr marL="342900" indent="-342900" fontAlgn="base">
              <a:lnSpc>
                <a:spcPct val="200000"/>
              </a:lnSpc>
              <a:buFont typeface="+mj-lt"/>
              <a:buAutoNum type="arabicPeriod"/>
            </a:pPr>
            <a:r>
              <a:rPr lang="en-US" sz="2000" b="1" dirty="0" smtClean="0">
                <a:solidFill>
                  <a:srgbClr val="002060"/>
                </a:solidFill>
              </a:rPr>
              <a:t>with </a:t>
            </a:r>
            <a:r>
              <a:rPr lang="en-US" sz="2000" b="1" dirty="0">
                <a:solidFill>
                  <a:srgbClr val="002060"/>
                </a:solidFill>
              </a:rPr>
              <a:t>arguments (parameters) and with return value</a:t>
            </a:r>
            <a:r>
              <a:rPr lang="en-US" sz="2000" b="1" dirty="0" smtClean="0">
                <a:solidFill>
                  <a:srgbClr val="002060"/>
                </a:solidFill>
              </a:rPr>
              <a:t>.</a:t>
            </a:r>
            <a:endParaRPr lang="en-US" sz="2000" b="1" dirty="0">
              <a:solidFill>
                <a:srgbClr val="002060"/>
              </a:solidFill>
            </a:endParaRPr>
          </a:p>
          <a:p>
            <a:pPr marL="342900" indent="-342900" fontAlgn="base">
              <a:lnSpc>
                <a:spcPct val="200000"/>
              </a:lnSpc>
              <a:buFont typeface="+mj-lt"/>
              <a:buAutoNum type="arabicPeriod"/>
            </a:pPr>
            <a:r>
              <a:rPr lang="en-US" sz="2000" b="1" dirty="0" smtClean="0">
                <a:solidFill>
                  <a:srgbClr val="002060"/>
                </a:solidFill>
              </a:rPr>
              <a:t>with </a:t>
            </a:r>
            <a:r>
              <a:rPr lang="en-US" sz="2000" b="1" dirty="0">
                <a:solidFill>
                  <a:srgbClr val="002060"/>
                </a:solidFill>
              </a:rPr>
              <a:t>arguments (parameters) and without return value.</a:t>
            </a:r>
          </a:p>
          <a:p>
            <a:pPr marL="342900" indent="-342900" fontAlgn="base">
              <a:lnSpc>
                <a:spcPct val="200000"/>
              </a:lnSpc>
              <a:buFont typeface="+mj-lt"/>
              <a:buAutoNum type="arabicPeriod"/>
            </a:pPr>
            <a:r>
              <a:rPr lang="en-US" sz="2000" b="1" dirty="0" smtClean="0">
                <a:solidFill>
                  <a:srgbClr val="002060"/>
                </a:solidFill>
              </a:rPr>
              <a:t>without </a:t>
            </a:r>
            <a:r>
              <a:rPr lang="en-US" sz="2000" b="1" dirty="0">
                <a:solidFill>
                  <a:srgbClr val="002060"/>
                </a:solidFill>
              </a:rPr>
              <a:t>arguments (parameters) and with return value</a:t>
            </a:r>
            <a:r>
              <a:rPr lang="en-US" sz="2000" b="1" dirty="0" smtClean="0">
                <a:solidFill>
                  <a:srgbClr val="002060"/>
                </a:solidFill>
              </a:rPr>
              <a:t>.</a:t>
            </a:r>
          </a:p>
          <a:p>
            <a:pPr marL="342900" indent="-342900" fontAlgn="base">
              <a:lnSpc>
                <a:spcPct val="200000"/>
              </a:lnSpc>
              <a:buFont typeface="+mj-lt"/>
              <a:buAutoNum type="arabicPeriod"/>
            </a:pPr>
            <a:r>
              <a:rPr lang="en-US" sz="2000" b="1" dirty="0">
                <a:solidFill>
                  <a:srgbClr val="002060"/>
                </a:solidFill>
              </a:rPr>
              <a:t>without arguments (parameters) and without return </a:t>
            </a:r>
            <a:r>
              <a:rPr lang="en-US" sz="2000" b="1" dirty="0" smtClean="0">
                <a:solidFill>
                  <a:srgbClr val="002060"/>
                </a:solidFill>
              </a:rPr>
              <a:t>value.</a:t>
            </a:r>
            <a:endParaRPr lang="en-US" sz="2000" b="1" dirty="0">
              <a:solidFill>
                <a:srgbClr val="002060"/>
              </a:solidFill>
            </a:endParaRPr>
          </a:p>
        </p:txBody>
      </p:sp>
    </p:spTree>
    <p:extLst>
      <p:ext uri="{BB962C8B-B14F-4D97-AF65-F5344CB8AC3E}">
        <p14:creationId xmlns:p14="http://schemas.microsoft.com/office/powerpoint/2010/main" val="3337778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11313" t="11029" r="40629" b="17647"/>
          <a:stretch/>
        </p:blipFill>
        <p:spPr>
          <a:xfrm>
            <a:off x="793376" y="309284"/>
            <a:ext cx="10179424" cy="6239434"/>
          </a:xfrm>
          <a:prstGeom prst="rect">
            <a:avLst/>
          </a:prstGeom>
        </p:spPr>
      </p:pic>
    </p:spTree>
    <p:extLst>
      <p:ext uri="{BB962C8B-B14F-4D97-AF65-F5344CB8AC3E}">
        <p14:creationId xmlns:p14="http://schemas.microsoft.com/office/powerpoint/2010/main" val="342488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752600" y="0"/>
            <a:ext cx="8686800" cy="2200602"/>
          </a:xfrm>
          <a:prstGeom prst="rect">
            <a:avLst/>
          </a:prstGeom>
          <a:solidFill>
            <a:schemeClr val="bg1"/>
          </a:solidFill>
          <a:ln w="9525">
            <a:noFill/>
            <a:miter lim="800000"/>
            <a:headEnd/>
            <a:tailEnd/>
          </a:ln>
          <a:effectLst/>
        </p:spPr>
        <p:txBody>
          <a:bodyPr vert="horz" wrap="square" lIns="0" tIns="0" rIns="0" bIns="0" numCol="1" anchor="ctr" anchorCtr="0" compatLnSpc="1">
            <a:prstTxWarp prst="textNoShape">
              <a:avLst/>
            </a:prstTxWarp>
            <a:spAutoFit/>
          </a:bodyPr>
          <a:lstStyle/>
          <a:p>
            <a:pPr marL="342900" indent="-342900" fontAlgn="base">
              <a:spcBef>
                <a:spcPct val="0"/>
              </a:spcBef>
              <a:spcAft>
                <a:spcPts val="600"/>
              </a:spcAft>
              <a:buSzPct val="110000"/>
              <a:buFont typeface="+mj-lt"/>
              <a:buAutoNum type="arabicPeriod"/>
            </a:pPr>
            <a:r>
              <a:rPr lang="en-US" sz="1600" b="1" dirty="0">
                <a:solidFill>
                  <a:srgbClr val="0070C0"/>
                </a:solidFill>
                <a:latin typeface="Roboto"/>
                <a:cs typeface="Arial" pitchFamily="34" charset="0"/>
              </a:rPr>
              <a:t>   Function with no argument and no return value :</a:t>
            </a:r>
            <a:r>
              <a:rPr lang="en-US" sz="1600" dirty="0">
                <a:solidFill>
                  <a:srgbClr val="0070C0"/>
                </a:solidFill>
              </a:rPr>
              <a:t>Function with no argument means the called function does not receive any data from calling function and </a:t>
            </a:r>
            <a:r>
              <a:rPr lang="en-US" sz="1600" b="1" dirty="0">
                <a:solidFill>
                  <a:srgbClr val="0070C0"/>
                </a:solidFill>
              </a:rPr>
              <a:t>Function with no return</a:t>
            </a:r>
            <a:r>
              <a:rPr lang="en-US" sz="1600" dirty="0">
                <a:solidFill>
                  <a:srgbClr val="0070C0"/>
                </a:solidFill>
              </a:rPr>
              <a:t> </a:t>
            </a:r>
            <a:r>
              <a:rPr lang="en-US" sz="1600" b="1" dirty="0">
                <a:solidFill>
                  <a:srgbClr val="0070C0"/>
                </a:solidFill>
              </a:rPr>
              <a:t>value</a:t>
            </a:r>
            <a:r>
              <a:rPr lang="en-US" sz="1600" dirty="0">
                <a:solidFill>
                  <a:srgbClr val="0070C0"/>
                </a:solidFill>
              </a:rPr>
              <a:t> means calling function does not receive any data from the called function. So there is no data transfer between calling and called function.</a:t>
            </a:r>
            <a:r>
              <a:rPr lang="en-US" sz="1600" dirty="0">
                <a:solidFill>
                  <a:srgbClr val="0070C0"/>
                </a:solidFill>
                <a:latin typeface="Arial" pitchFamily="34" charset="0"/>
                <a:cs typeface="Arial" pitchFamily="34" charset="0"/>
              </a:rPr>
              <a:t/>
            </a:r>
            <a:br>
              <a:rPr lang="en-US" sz="1600" dirty="0">
                <a:solidFill>
                  <a:srgbClr val="0070C0"/>
                </a:solidFill>
                <a:latin typeface="Arial" pitchFamily="34" charset="0"/>
                <a:cs typeface="Arial" pitchFamily="34" charset="0"/>
              </a:rPr>
            </a:br>
            <a:r>
              <a:rPr lang="en-US" sz="1600" b="1" dirty="0">
                <a:solidFill>
                  <a:srgbClr val="0070C0"/>
                </a:solidFill>
                <a:latin typeface="Roboto"/>
                <a:cs typeface="Arial" pitchFamily="34" charset="0"/>
              </a:rPr>
              <a:t>Syntax </a:t>
            </a:r>
            <a:r>
              <a:rPr lang="en-US" sz="1600" dirty="0">
                <a:solidFill>
                  <a:srgbClr val="0070C0"/>
                </a:solidFill>
                <a:latin typeface="Roboto"/>
                <a:cs typeface="Arial" pitchFamily="34" charset="0"/>
              </a:rPr>
              <a:t>:</a:t>
            </a:r>
          </a:p>
          <a:p>
            <a:pPr lvl="2" fontAlgn="base">
              <a:spcBef>
                <a:spcPct val="0"/>
              </a:spcBef>
              <a:spcAft>
                <a:spcPts val="600"/>
              </a:spcAft>
              <a:buSzPct val="110000"/>
            </a:pPr>
            <a:r>
              <a:rPr lang="en-US" sz="1600" b="1" dirty="0">
                <a:solidFill>
                  <a:srgbClr val="0070C0"/>
                </a:solidFill>
                <a:latin typeface="Consolas" pitchFamily="49" charset="0"/>
                <a:cs typeface="Consolas" pitchFamily="49" charset="0"/>
              </a:rPr>
              <a:t> Function declaration : </a:t>
            </a:r>
            <a:r>
              <a:rPr lang="en-US" sz="1600" dirty="0">
                <a:solidFill>
                  <a:srgbClr val="0070C0"/>
                </a:solidFill>
                <a:latin typeface="Consolas" pitchFamily="49" charset="0"/>
                <a:cs typeface="Consolas" pitchFamily="49" charset="0"/>
              </a:rPr>
              <a:t>void function(); </a:t>
            </a:r>
          </a:p>
          <a:p>
            <a:pPr lvl="2" fontAlgn="base">
              <a:spcBef>
                <a:spcPct val="0"/>
              </a:spcBef>
              <a:spcAft>
                <a:spcPts val="600"/>
              </a:spcAft>
              <a:buSzPct val="110000"/>
            </a:pPr>
            <a:r>
              <a:rPr lang="en-US" sz="1600" b="1" dirty="0">
                <a:solidFill>
                  <a:srgbClr val="0070C0"/>
                </a:solidFill>
                <a:latin typeface="Consolas" pitchFamily="49" charset="0"/>
                <a:cs typeface="Consolas" pitchFamily="49" charset="0"/>
              </a:rPr>
              <a:t> Function call :</a:t>
            </a:r>
            <a:r>
              <a:rPr lang="en-US" sz="1600" dirty="0">
                <a:solidFill>
                  <a:srgbClr val="0070C0"/>
                </a:solidFill>
                <a:latin typeface="Consolas" pitchFamily="49" charset="0"/>
                <a:cs typeface="Consolas" pitchFamily="49" charset="0"/>
              </a:rPr>
              <a:t> function();</a:t>
            </a:r>
          </a:p>
          <a:p>
            <a:pPr lvl="2" fontAlgn="base">
              <a:spcBef>
                <a:spcPct val="0"/>
              </a:spcBef>
              <a:spcAft>
                <a:spcPts val="600"/>
              </a:spcAft>
              <a:buSzPct val="110000"/>
            </a:pPr>
            <a:r>
              <a:rPr lang="en-US" sz="1600" dirty="0">
                <a:solidFill>
                  <a:srgbClr val="0070C0"/>
                </a:solidFill>
                <a:latin typeface="Consolas" pitchFamily="49" charset="0"/>
                <a:cs typeface="Consolas" pitchFamily="49" charset="0"/>
              </a:rPr>
              <a:t> </a:t>
            </a:r>
            <a:r>
              <a:rPr lang="en-US" sz="1600" b="1" dirty="0">
                <a:solidFill>
                  <a:srgbClr val="0070C0"/>
                </a:solidFill>
                <a:latin typeface="Consolas" pitchFamily="49" charset="0"/>
                <a:cs typeface="Consolas" pitchFamily="49" charset="0"/>
              </a:rPr>
              <a:t>Function definition :</a:t>
            </a:r>
            <a:r>
              <a:rPr lang="en-US" sz="1600" dirty="0">
                <a:solidFill>
                  <a:srgbClr val="0070C0"/>
                </a:solidFill>
                <a:latin typeface="Consolas" pitchFamily="49" charset="0"/>
                <a:cs typeface="Consolas" pitchFamily="49" charset="0"/>
              </a:rPr>
              <a:t> void function() { statements; }</a:t>
            </a:r>
            <a:r>
              <a:rPr lang="en-US" sz="1600" dirty="0">
                <a:solidFill>
                  <a:srgbClr val="0070C0"/>
                </a:solidFill>
                <a:latin typeface="Arial" pitchFamily="34" charset="0"/>
                <a:cs typeface="Arial" pitchFamily="34" charset="0"/>
              </a:rPr>
              <a:t> </a:t>
            </a:r>
          </a:p>
        </p:txBody>
      </p:sp>
      <p:sp>
        <p:nvSpPr>
          <p:cNvPr id="1026" name="Rectangle 2"/>
          <p:cNvSpPr>
            <a:spLocks noChangeArrowheads="1"/>
          </p:cNvSpPr>
          <p:nvPr/>
        </p:nvSpPr>
        <p:spPr bwMode="auto">
          <a:xfrm>
            <a:off x="2286000" y="2209801"/>
            <a:ext cx="8001000" cy="443198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fontAlgn="base">
              <a:spcBef>
                <a:spcPct val="0"/>
              </a:spcBef>
              <a:spcAft>
                <a:spcPct val="0"/>
              </a:spcAft>
            </a:pPr>
            <a:r>
              <a:rPr lang="en-US" sz="1600" dirty="0">
                <a:solidFill>
                  <a:srgbClr val="FF0000"/>
                </a:solidFill>
                <a:latin typeface="Consolas" pitchFamily="49" charset="0"/>
                <a:cs typeface="Consolas" pitchFamily="49" charset="0"/>
              </a:rPr>
              <a:t>// C code for  function with no arguments and no return value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#include &lt;</a:t>
            </a:r>
            <a:r>
              <a:rPr lang="en-US" sz="1600" dirty="0" err="1">
                <a:solidFill>
                  <a:srgbClr val="FF0000"/>
                </a:solidFill>
                <a:latin typeface="Consolas" pitchFamily="49" charset="0"/>
                <a:cs typeface="Consolas" pitchFamily="49" charset="0"/>
              </a:rPr>
              <a:t>stdio.h</a:t>
            </a:r>
            <a:r>
              <a:rPr lang="en-US" sz="1600" dirty="0">
                <a:solidFill>
                  <a:srgbClr val="FF0000"/>
                </a:solidFill>
                <a:latin typeface="Consolas" pitchFamily="49" charset="0"/>
                <a:cs typeface="Consolas" pitchFamily="49" charset="0"/>
              </a:rPr>
              <a:t>&gt;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b="1" dirty="0">
                <a:solidFill>
                  <a:srgbClr val="FF0000"/>
                </a:solidFill>
                <a:latin typeface="Consolas" pitchFamily="49" charset="0"/>
                <a:cs typeface="Consolas" pitchFamily="49" charset="0"/>
              </a:rPr>
              <a:t>void</a:t>
            </a:r>
            <a:r>
              <a:rPr lang="en-US" sz="1600" dirty="0">
                <a:solidFill>
                  <a:srgbClr val="FF0000"/>
                </a:solidFill>
                <a:latin typeface="Consolas" pitchFamily="49" charset="0"/>
                <a:cs typeface="Consolas" pitchFamily="49" charset="0"/>
              </a:rPr>
              <a:t> value();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main()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value();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b="1" dirty="0">
                <a:solidFill>
                  <a:srgbClr val="FF0000"/>
                </a:solidFill>
                <a:latin typeface="Consolas" pitchFamily="49" charset="0"/>
                <a:cs typeface="Consolas" pitchFamily="49" charset="0"/>
              </a:rPr>
              <a:t>void</a:t>
            </a:r>
            <a:r>
              <a:rPr lang="en-US" sz="1600" dirty="0">
                <a:solidFill>
                  <a:srgbClr val="FF0000"/>
                </a:solidFill>
                <a:latin typeface="Consolas" pitchFamily="49" charset="0"/>
                <a:cs typeface="Consolas" pitchFamily="49" charset="0"/>
              </a:rPr>
              <a:t> value()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int</a:t>
            </a:r>
            <a:r>
              <a:rPr lang="en-US" sz="1600" dirty="0">
                <a:solidFill>
                  <a:srgbClr val="FF0000"/>
                </a:solidFill>
                <a:latin typeface="Consolas" pitchFamily="49" charset="0"/>
                <a:cs typeface="Consolas" pitchFamily="49" charset="0"/>
              </a:rPr>
              <a:t> year = 1, period = 5, amount = 5000, </a:t>
            </a:r>
            <a:r>
              <a:rPr lang="en-US" sz="1600" dirty="0" err="1">
                <a:solidFill>
                  <a:srgbClr val="FF0000"/>
                </a:solidFill>
                <a:latin typeface="Consolas" pitchFamily="49" charset="0"/>
                <a:cs typeface="Consolas" pitchFamily="49" charset="0"/>
              </a:rPr>
              <a:t>inrate</a:t>
            </a:r>
            <a:r>
              <a:rPr lang="en-US" sz="1600" dirty="0">
                <a:solidFill>
                  <a:srgbClr val="FF0000"/>
                </a:solidFill>
                <a:latin typeface="Consolas" pitchFamily="49" charset="0"/>
                <a:cs typeface="Consolas" pitchFamily="49" charset="0"/>
              </a:rPr>
              <a:t> = 0.12;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float</a:t>
            </a:r>
            <a:r>
              <a:rPr lang="en-US" sz="1600" dirty="0">
                <a:solidFill>
                  <a:srgbClr val="FF0000"/>
                </a:solidFill>
                <a:latin typeface="Consolas" pitchFamily="49" charset="0"/>
                <a:cs typeface="Consolas" pitchFamily="49" charset="0"/>
              </a:rPr>
              <a:t> sum;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sum = amount;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while</a:t>
            </a:r>
            <a:r>
              <a:rPr lang="en-US" sz="1600" dirty="0">
                <a:solidFill>
                  <a:srgbClr val="FF0000"/>
                </a:solidFill>
                <a:latin typeface="Consolas" pitchFamily="49" charset="0"/>
                <a:cs typeface="Consolas" pitchFamily="49" charset="0"/>
              </a:rPr>
              <a:t> (year &lt;= period) {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sum = sum * (1 + </a:t>
            </a:r>
            <a:r>
              <a:rPr lang="en-US" sz="1600" dirty="0" err="1">
                <a:solidFill>
                  <a:srgbClr val="FF0000"/>
                </a:solidFill>
                <a:latin typeface="Consolas" pitchFamily="49" charset="0"/>
                <a:cs typeface="Consolas" pitchFamily="49" charset="0"/>
              </a:rPr>
              <a:t>inrate</a:t>
            </a: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year = year + 1;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err="1">
                <a:solidFill>
                  <a:srgbClr val="FF0000"/>
                </a:solidFill>
                <a:latin typeface="Consolas" pitchFamily="49" charset="0"/>
                <a:cs typeface="Consolas" pitchFamily="49" charset="0"/>
              </a:rPr>
              <a:t>printf</a:t>
            </a:r>
            <a:r>
              <a:rPr lang="en-US" sz="1600" dirty="0">
                <a:solidFill>
                  <a:srgbClr val="FF0000"/>
                </a:solidFill>
                <a:latin typeface="Consolas" pitchFamily="49" charset="0"/>
                <a:cs typeface="Consolas" pitchFamily="49" charset="0"/>
              </a:rPr>
              <a:t>(" The total amount is %f:", sum);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362349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828800" y="76200"/>
            <a:ext cx="8534400" cy="1477328"/>
          </a:xfrm>
          <a:prstGeom prst="rect">
            <a:avLst/>
          </a:prstGeom>
          <a:solidFill>
            <a:schemeClr val="bg1"/>
          </a:solidFill>
          <a:ln w="9525">
            <a:noFill/>
            <a:miter lim="800000"/>
            <a:headEnd/>
            <a:tailEnd/>
          </a:ln>
          <a:effectLst/>
        </p:spPr>
        <p:txBody>
          <a:bodyPr vert="horz" wrap="square" lIns="0" tIns="0" rIns="0" bIns="0" numCol="1" anchor="ctr" anchorCtr="0" compatLnSpc="1">
            <a:prstTxWarp prst="textNoShape">
              <a:avLst/>
            </a:prstTxWarp>
            <a:spAutoFit/>
          </a:bodyPr>
          <a:lstStyle/>
          <a:p>
            <a:pPr marL="342900" indent="-342900" fontAlgn="base">
              <a:spcBef>
                <a:spcPct val="0"/>
              </a:spcBef>
              <a:spcAft>
                <a:spcPct val="0"/>
              </a:spcAft>
              <a:buFont typeface="+mj-lt"/>
              <a:buAutoNum type="arabicPeriod" startAt="2"/>
            </a:pPr>
            <a:r>
              <a:rPr lang="en-US" sz="1600" b="1" dirty="0">
                <a:solidFill>
                  <a:srgbClr val="0070C0"/>
                </a:solidFill>
                <a:latin typeface="Roboto"/>
                <a:cs typeface="Arial" pitchFamily="34" charset="0"/>
              </a:rPr>
              <a:t>Function with arguments but no return value </a:t>
            </a:r>
            <a:r>
              <a:rPr lang="en-US" sz="1600" dirty="0">
                <a:solidFill>
                  <a:srgbClr val="0070C0"/>
                </a:solidFill>
                <a:latin typeface="Roboto"/>
                <a:cs typeface="Arial" pitchFamily="34" charset="0"/>
              </a:rPr>
              <a:t>:</a:t>
            </a:r>
            <a:r>
              <a:rPr lang="en-US" sz="1600" dirty="0">
                <a:solidFill>
                  <a:srgbClr val="00B050"/>
                </a:solidFill>
                <a:latin typeface="Roboto"/>
                <a:cs typeface="Arial" pitchFamily="34" charset="0"/>
              </a:rPr>
              <a:t> When a function has arguments, it receive any data from the calling function but it returns no values.</a:t>
            </a:r>
            <a:endParaRPr lang="en-US" sz="1600" dirty="0">
              <a:solidFill>
                <a:srgbClr val="00B050"/>
              </a:solidFill>
              <a:latin typeface="Arial" pitchFamily="34" charset="0"/>
              <a:cs typeface="Arial" pitchFamily="34" charset="0"/>
            </a:endParaRPr>
          </a:p>
          <a:p>
            <a:pPr eaLnBrk="0" fontAlgn="base" hangingPunct="0">
              <a:spcBef>
                <a:spcPct val="0"/>
              </a:spcBef>
              <a:spcAft>
                <a:spcPct val="0"/>
              </a:spcAft>
            </a:pPr>
            <a:r>
              <a:rPr lang="en-US" sz="1600" b="1" dirty="0">
                <a:solidFill>
                  <a:srgbClr val="00B050"/>
                </a:solidFill>
                <a:latin typeface="Roboto"/>
                <a:cs typeface="Arial" pitchFamily="34" charset="0"/>
              </a:rPr>
              <a:t>Syntax </a:t>
            </a:r>
            <a:r>
              <a:rPr lang="en-US" sz="1600" dirty="0">
                <a:solidFill>
                  <a:srgbClr val="00B050"/>
                </a:solidFill>
                <a:latin typeface="Roboto"/>
                <a:cs typeface="Arial" pitchFamily="34" charset="0"/>
              </a:rPr>
              <a:t>:</a:t>
            </a:r>
            <a:endParaRPr lang="en-US" sz="1600" dirty="0">
              <a:solidFill>
                <a:srgbClr val="00B050"/>
              </a:solidFill>
              <a:latin typeface="Consolas" pitchFamily="49" charset="0"/>
              <a:cs typeface="Consolas" pitchFamily="49" charset="0"/>
            </a:endParaRPr>
          </a:p>
          <a:p>
            <a:pPr eaLnBrk="0" fontAlgn="base" hangingPunct="0">
              <a:spcBef>
                <a:spcPct val="0"/>
              </a:spcBef>
              <a:spcAft>
                <a:spcPct val="0"/>
              </a:spcAft>
            </a:pPr>
            <a:r>
              <a:rPr lang="en-US" sz="1600" dirty="0">
                <a:solidFill>
                  <a:srgbClr val="00B050"/>
                </a:solidFill>
                <a:latin typeface="Consolas" pitchFamily="49" charset="0"/>
                <a:cs typeface="Consolas" pitchFamily="49" charset="0"/>
              </a:rPr>
              <a:t>	Function declaration  :  void function ( int ); </a:t>
            </a:r>
          </a:p>
          <a:p>
            <a:pPr eaLnBrk="0" fontAlgn="base" hangingPunct="0">
              <a:spcBef>
                <a:spcPct val="0"/>
              </a:spcBef>
              <a:spcAft>
                <a:spcPct val="0"/>
              </a:spcAft>
            </a:pPr>
            <a:r>
              <a:rPr lang="en-US" sz="1600" dirty="0">
                <a:solidFill>
                  <a:srgbClr val="00B050"/>
                </a:solidFill>
                <a:latin typeface="Consolas" pitchFamily="49" charset="0"/>
                <a:cs typeface="Consolas" pitchFamily="49" charset="0"/>
              </a:rPr>
              <a:t>	Function call         :  function( x ); </a:t>
            </a:r>
          </a:p>
          <a:p>
            <a:pPr eaLnBrk="0" fontAlgn="base" hangingPunct="0">
              <a:spcBef>
                <a:spcPct val="0"/>
              </a:spcBef>
              <a:spcAft>
                <a:spcPct val="0"/>
              </a:spcAft>
            </a:pPr>
            <a:r>
              <a:rPr lang="en-US" sz="1600" dirty="0">
                <a:solidFill>
                  <a:srgbClr val="00B050"/>
                </a:solidFill>
                <a:latin typeface="Consolas" pitchFamily="49" charset="0"/>
                <a:cs typeface="Consolas" pitchFamily="49" charset="0"/>
              </a:rPr>
              <a:t>	Function definition   :  void function( int x ) { statements; }</a:t>
            </a:r>
            <a:r>
              <a:rPr lang="en-US" sz="1600" dirty="0">
                <a:solidFill>
                  <a:srgbClr val="00B050"/>
                </a:solidFill>
                <a:latin typeface="Arial" pitchFamily="34" charset="0"/>
                <a:cs typeface="Arial" pitchFamily="34" charset="0"/>
              </a:rPr>
              <a:t> </a:t>
            </a:r>
          </a:p>
        </p:txBody>
      </p:sp>
      <p:sp>
        <p:nvSpPr>
          <p:cNvPr id="34818" name="Rectangle 2"/>
          <p:cNvSpPr>
            <a:spLocks noChangeArrowheads="1"/>
          </p:cNvSpPr>
          <p:nvPr/>
        </p:nvSpPr>
        <p:spPr bwMode="auto">
          <a:xfrm>
            <a:off x="1981200" y="1857376"/>
            <a:ext cx="8077200" cy="4924425"/>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algn="ctr" fontAlgn="base">
              <a:spcBef>
                <a:spcPct val="0"/>
              </a:spcBef>
              <a:spcAft>
                <a:spcPct val="0"/>
              </a:spcAft>
            </a:pPr>
            <a:r>
              <a:rPr lang="en-US" sz="1600" dirty="0">
                <a:solidFill>
                  <a:srgbClr val="FF0000"/>
                </a:solidFill>
                <a:latin typeface="Consolas" pitchFamily="49" charset="0"/>
                <a:cs typeface="Consolas" pitchFamily="49" charset="0"/>
              </a:rPr>
              <a:t>// C code for function with argument but no return value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#include &lt;</a:t>
            </a:r>
            <a:r>
              <a:rPr lang="en-US" sz="1600" dirty="0" err="1">
                <a:solidFill>
                  <a:srgbClr val="FF0000"/>
                </a:solidFill>
                <a:latin typeface="Consolas" pitchFamily="49" charset="0"/>
                <a:cs typeface="Consolas" pitchFamily="49" charset="0"/>
              </a:rPr>
              <a:t>stdio.h</a:t>
            </a:r>
            <a:r>
              <a:rPr lang="en-US" sz="1600" dirty="0">
                <a:solidFill>
                  <a:srgbClr val="FF0000"/>
                </a:solidFill>
                <a:latin typeface="Consolas" pitchFamily="49" charset="0"/>
                <a:cs typeface="Consolas" pitchFamily="49" charset="0"/>
              </a:rPr>
              <a:t>&gt;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void</a:t>
            </a:r>
            <a:r>
              <a:rPr lang="en-US" sz="1600" dirty="0">
                <a:solidFill>
                  <a:srgbClr val="FF0000"/>
                </a:solidFill>
                <a:latin typeface="Consolas" pitchFamily="49" charset="0"/>
                <a:cs typeface="Consolas" pitchFamily="49" charset="0"/>
              </a:rPr>
              <a:t> function(</a:t>
            </a:r>
            <a:r>
              <a:rPr lang="en-US" sz="1600" b="1" dirty="0">
                <a:solidFill>
                  <a:srgbClr val="FF0000"/>
                </a:solidFill>
                <a:latin typeface="Consolas" pitchFamily="49" charset="0"/>
                <a:cs typeface="Consolas" pitchFamily="49" charset="0"/>
              </a:rPr>
              <a:t>int</a:t>
            </a: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int</a:t>
            </a: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char</a:t>
            </a: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main()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int</a:t>
            </a:r>
            <a:r>
              <a:rPr lang="en-US" sz="1600" dirty="0">
                <a:solidFill>
                  <a:srgbClr val="FF0000"/>
                </a:solidFill>
                <a:latin typeface="Consolas" pitchFamily="49" charset="0"/>
                <a:cs typeface="Consolas" pitchFamily="49" charset="0"/>
              </a:rPr>
              <a:t> a = 20;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int</a:t>
            </a:r>
            <a:r>
              <a:rPr lang="en-US" sz="1600" dirty="0">
                <a:solidFill>
                  <a:srgbClr val="FF0000"/>
                </a:solidFill>
                <a:latin typeface="Consolas" pitchFamily="49" charset="0"/>
                <a:cs typeface="Consolas" pitchFamily="49" charset="0"/>
              </a:rPr>
              <a:t> </a:t>
            </a:r>
            <a:r>
              <a:rPr lang="en-US" sz="1600" dirty="0" err="1">
                <a:solidFill>
                  <a:srgbClr val="FF0000"/>
                </a:solidFill>
                <a:latin typeface="Consolas" pitchFamily="49" charset="0"/>
                <a:cs typeface="Consolas" pitchFamily="49" charset="0"/>
              </a:rPr>
              <a:t>ar</a:t>
            </a:r>
            <a:r>
              <a:rPr lang="en-US" sz="1600" dirty="0">
                <a:solidFill>
                  <a:srgbClr val="FF0000"/>
                </a:solidFill>
                <a:latin typeface="Consolas" pitchFamily="49" charset="0"/>
                <a:cs typeface="Consolas" pitchFamily="49" charset="0"/>
              </a:rPr>
              <a:t>[5] = { 10, 20, 30, 40, 50 };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char</a:t>
            </a:r>
            <a:r>
              <a:rPr lang="en-US" sz="1600" dirty="0">
                <a:solidFill>
                  <a:srgbClr val="FF0000"/>
                </a:solidFill>
                <a:latin typeface="Consolas" pitchFamily="49" charset="0"/>
                <a:cs typeface="Consolas" pitchFamily="49" charset="0"/>
              </a:rPr>
              <a:t> </a:t>
            </a:r>
            <a:r>
              <a:rPr lang="en-US" sz="1600" dirty="0" err="1">
                <a:solidFill>
                  <a:srgbClr val="FF0000"/>
                </a:solidFill>
                <a:latin typeface="Consolas" pitchFamily="49" charset="0"/>
                <a:cs typeface="Consolas" pitchFamily="49" charset="0"/>
              </a:rPr>
              <a:t>str</a:t>
            </a:r>
            <a:r>
              <a:rPr lang="en-US" sz="1600" dirty="0">
                <a:solidFill>
                  <a:srgbClr val="FF0000"/>
                </a:solidFill>
                <a:latin typeface="Consolas" pitchFamily="49" charset="0"/>
                <a:cs typeface="Consolas" pitchFamily="49" charset="0"/>
              </a:rPr>
              <a:t>[30] = "</a:t>
            </a:r>
            <a:r>
              <a:rPr lang="en-US" sz="1600" dirty="0" err="1">
                <a:solidFill>
                  <a:srgbClr val="FF0000"/>
                </a:solidFill>
                <a:latin typeface="Consolas" pitchFamily="49" charset="0"/>
                <a:cs typeface="Consolas" pitchFamily="49" charset="0"/>
              </a:rPr>
              <a:t>geeksforgeeks</a:t>
            </a: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function(a, &amp;</a:t>
            </a:r>
            <a:r>
              <a:rPr lang="en-US" sz="1600" dirty="0" err="1">
                <a:solidFill>
                  <a:srgbClr val="FF0000"/>
                </a:solidFill>
                <a:latin typeface="Consolas" pitchFamily="49" charset="0"/>
                <a:cs typeface="Consolas" pitchFamily="49" charset="0"/>
              </a:rPr>
              <a:t>ar</a:t>
            </a:r>
            <a:r>
              <a:rPr lang="en-US" sz="1600" dirty="0">
                <a:solidFill>
                  <a:srgbClr val="FF0000"/>
                </a:solidFill>
                <a:latin typeface="Consolas" pitchFamily="49" charset="0"/>
                <a:cs typeface="Consolas" pitchFamily="49" charset="0"/>
              </a:rPr>
              <a:t>[0], &amp;</a:t>
            </a:r>
            <a:r>
              <a:rPr lang="en-US" sz="1600" dirty="0" err="1">
                <a:solidFill>
                  <a:srgbClr val="FF0000"/>
                </a:solidFill>
                <a:latin typeface="Consolas" pitchFamily="49" charset="0"/>
                <a:cs typeface="Consolas" pitchFamily="49" charset="0"/>
              </a:rPr>
              <a:t>str</a:t>
            </a:r>
            <a:r>
              <a:rPr lang="en-US" sz="1600" dirty="0">
                <a:solidFill>
                  <a:srgbClr val="FF0000"/>
                </a:solidFill>
                <a:latin typeface="Consolas" pitchFamily="49" charset="0"/>
                <a:cs typeface="Consolas" pitchFamily="49" charset="0"/>
              </a:rPr>
              <a:t>[0]);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return</a:t>
            </a:r>
            <a:r>
              <a:rPr lang="en-US" sz="1600" dirty="0">
                <a:solidFill>
                  <a:srgbClr val="FF0000"/>
                </a:solidFill>
                <a:latin typeface="Consolas" pitchFamily="49" charset="0"/>
                <a:cs typeface="Consolas" pitchFamily="49" charset="0"/>
              </a:rPr>
              <a:t> 0;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b="1" dirty="0">
                <a:solidFill>
                  <a:srgbClr val="FF0000"/>
                </a:solidFill>
                <a:latin typeface="Consolas" pitchFamily="49" charset="0"/>
                <a:cs typeface="Consolas" pitchFamily="49" charset="0"/>
              </a:rPr>
              <a:t>void</a:t>
            </a:r>
            <a:r>
              <a:rPr lang="en-US" sz="1600" dirty="0">
                <a:solidFill>
                  <a:srgbClr val="FF0000"/>
                </a:solidFill>
                <a:latin typeface="Consolas" pitchFamily="49" charset="0"/>
                <a:cs typeface="Consolas" pitchFamily="49" charset="0"/>
              </a:rPr>
              <a:t> function(</a:t>
            </a:r>
            <a:r>
              <a:rPr lang="en-US" sz="1600" b="1" dirty="0">
                <a:solidFill>
                  <a:srgbClr val="FF0000"/>
                </a:solidFill>
                <a:latin typeface="Consolas" pitchFamily="49" charset="0"/>
                <a:cs typeface="Consolas" pitchFamily="49" charset="0"/>
              </a:rPr>
              <a:t>int</a:t>
            </a:r>
            <a:r>
              <a:rPr lang="en-US" sz="1600" dirty="0">
                <a:solidFill>
                  <a:srgbClr val="FF0000"/>
                </a:solidFill>
                <a:latin typeface="Consolas" pitchFamily="49" charset="0"/>
                <a:cs typeface="Consolas" pitchFamily="49" charset="0"/>
              </a:rPr>
              <a:t> a, </a:t>
            </a:r>
            <a:r>
              <a:rPr lang="en-US" sz="1600" b="1" dirty="0">
                <a:solidFill>
                  <a:srgbClr val="FF0000"/>
                </a:solidFill>
                <a:latin typeface="Consolas" pitchFamily="49" charset="0"/>
                <a:cs typeface="Consolas" pitchFamily="49" charset="0"/>
              </a:rPr>
              <a:t>int</a:t>
            </a:r>
            <a:r>
              <a:rPr lang="en-US" sz="1600" dirty="0">
                <a:solidFill>
                  <a:srgbClr val="FF0000"/>
                </a:solidFill>
                <a:latin typeface="Consolas" pitchFamily="49" charset="0"/>
                <a:cs typeface="Consolas" pitchFamily="49" charset="0"/>
              </a:rPr>
              <a:t>* </a:t>
            </a:r>
            <a:r>
              <a:rPr lang="en-US" sz="1600" dirty="0" err="1">
                <a:solidFill>
                  <a:srgbClr val="FF0000"/>
                </a:solidFill>
                <a:latin typeface="Consolas" pitchFamily="49" charset="0"/>
                <a:cs typeface="Consolas" pitchFamily="49" charset="0"/>
              </a:rPr>
              <a:t>ar</a:t>
            </a: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char</a:t>
            </a:r>
            <a:r>
              <a:rPr lang="en-US" sz="1600" dirty="0">
                <a:solidFill>
                  <a:srgbClr val="FF0000"/>
                </a:solidFill>
                <a:latin typeface="Consolas" pitchFamily="49" charset="0"/>
                <a:cs typeface="Consolas" pitchFamily="49" charset="0"/>
              </a:rPr>
              <a:t>* </a:t>
            </a:r>
            <a:r>
              <a:rPr lang="en-US" sz="1600" dirty="0" err="1">
                <a:solidFill>
                  <a:srgbClr val="FF0000"/>
                </a:solidFill>
                <a:latin typeface="Consolas" pitchFamily="49" charset="0"/>
                <a:cs typeface="Consolas" pitchFamily="49" charset="0"/>
              </a:rPr>
              <a:t>str</a:t>
            </a: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int</a:t>
            </a:r>
            <a:r>
              <a:rPr lang="en-US" sz="1600" dirty="0">
                <a:solidFill>
                  <a:srgbClr val="FF0000"/>
                </a:solidFill>
                <a:latin typeface="Consolas" pitchFamily="49" charset="0"/>
                <a:cs typeface="Consolas" pitchFamily="49" charset="0"/>
              </a:rPr>
              <a:t> </a:t>
            </a:r>
            <a:r>
              <a:rPr lang="en-US" sz="1600" dirty="0" err="1">
                <a:solidFill>
                  <a:srgbClr val="FF0000"/>
                </a:solidFill>
                <a:latin typeface="Consolas" pitchFamily="49" charset="0"/>
                <a:cs typeface="Consolas" pitchFamily="49" charset="0"/>
              </a:rPr>
              <a:t>i</a:t>
            </a: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err="1">
                <a:solidFill>
                  <a:srgbClr val="FF0000"/>
                </a:solidFill>
                <a:latin typeface="Consolas" pitchFamily="49" charset="0"/>
                <a:cs typeface="Consolas" pitchFamily="49" charset="0"/>
              </a:rPr>
              <a:t>printf</a:t>
            </a:r>
            <a:r>
              <a:rPr lang="en-US" sz="1600" dirty="0">
                <a:solidFill>
                  <a:srgbClr val="FF0000"/>
                </a:solidFill>
                <a:latin typeface="Consolas" pitchFamily="49" charset="0"/>
                <a:cs typeface="Consolas" pitchFamily="49" charset="0"/>
              </a:rPr>
              <a:t>("value of a is %d\n\n", a);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for</a:t>
            </a:r>
            <a:r>
              <a:rPr lang="en-US" sz="1600" dirty="0">
                <a:solidFill>
                  <a:srgbClr val="FF0000"/>
                </a:solidFill>
                <a:latin typeface="Consolas" pitchFamily="49" charset="0"/>
                <a:cs typeface="Consolas" pitchFamily="49" charset="0"/>
              </a:rPr>
              <a:t> (</a:t>
            </a:r>
            <a:r>
              <a:rPr lang="en-US" sz="1600" dirty="0" err="1">
                <a:solidFill>
                  <a:srgbClr val="FF0000"/>
                </a:solidFill>
                <a:latin typeface="Consolas" pitchFamily="49" charset="0"/>
                <a:cs typeface="Consolas" pitchFamily="49" charset="0"/>
              </a:rPr>
              <a:t>i</a:t>
            </a:r>
            <a:r>
              <a:rPr lang="en-US" sz="1600" dirty="0">
                <a:solidFill>
                  <a:srgbClr val="FF0000"/>
                </a:solidFill>
                <a:latin typeface="Consolas" pitchFamily="49" charset="0"/>
                <a:cs typeface="Consolas" pitchFamily="49" charset="0"/>
              </a:rPr>
              <a:t> = 0; </a:t>
            </a:r>
            <a:r>
              <a:rPr lang="en-US" sz="1600" dirty="0" err="1">
                <a:solidFill>
                  <a:srgbClr val="FF0000"/>
                </a:solidFill>
                <a:latin typeface="Consolas" pitchFamily="49" charset="0"/>
                <a:cs typeface="Consolas" pitchFamily="49" charset="0"/>
              </a:rPr>
              <a:t>i</a:t>
            </a:r>
            <a:r>
              <a:rPr lang="en-US" sz="1600" dirty="0">
                <a:solidFill>
                  <a:srgbClr val="FF0000"/>
                </a:solidFill>
                <a:latin typeface="Consolas" pitchFamily="49" charset="0"/>
                <a:cs typeface="Consolas" pitchFamily="49" charset="0"/>
              </a:rPr>
              <a:t> &lt; 5; </a:t>
            </a:r>
            <a:r>
              <a:rPr lang="en-US" sz="1600" dirty="0" err="1">
                <a:solidFill>
                  <a:srgbClr val="FF0000"/>
                </a:solidFill>
                <a:latin typeface="Consolas" pitchFamily="49" charset="0"/>
                <a:cs typeface="Consolas" pitchFamily="49" charset="0"/>
              </a:rPr>
              <a:t>i</a:t>
            </a:r>
            <a:r>
              <a:rPr lang="en-US" sz="1600" dirty="0">
                <a:solidFill>
                  <a:srgbClr val="FF0000"/>
                </a:solidFill>
                <a:latin typeface="Consolas" pitchFamily="49" charset="0"/>
                <a:cs typeface="Consolas" pitchFamily="49" charset="0"/>
              </a:rPr>
              <a:t>++) {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err="1">
                <a:solidFill>
                  <a:srgbClr val="FF0000"/>
                </a:solidFill>
                <a:latin typeface="Consolas" pitchFamily="49" charset="0"/>
                <a:cs typeface="Consolas" pitchFamily="49" charset="0"/>
              </a:rPr>
              <a:t>printf</a:t>
            </a:r>
            <a:r>
              <a:rPr lang="en-US" sz="1600" dirty="0">
                <a:solidFill>
                  <a:srgbClr val="FF0000"/>
                </a:solidFill>
                <a:latin typeface="Consolas" pitchFamily="49" charset="0"/>
                <a:cs typeface="Consolas" pitchFamily="49" charset="0"/>
              </a:rPr>
              <a:t>("value of </a:t>
            </a:r>
            <a:r>
              <a:rPr lang="en-US" sz="1600" dirty="0" err="1">
                <a:solidFill>
                  <a:srgbClr val="FF0000"/>
                </a:solidFill>
                <a:latin typeface="Consolas" pitchFamily="49" charset="0"/>
                <a:cs typeface="Consolas" pitchFamily="49" charset="0"/>
              </a:rPr>
              <a:t>ar</a:t>
            </a:r>
            <a:r>
              <a:rPr lang="en-US" sz="1600" dirty="0">
                <a:solidFill>
                  <a:srgbClr val="FF0000"/>
                </a:solidFill>
                <a:latin typeface="Consolas" pitchFamily="49" charset="0"/>
                <a:cs typeface="Consolas" pitchFamily="49" charset="0"/>
              </a:rPr>
              <a:t>[%d] is %d\n", </a:t>
            </a:r>
            <a:r>
              <a:rPr lang="en-US" sz="1600" dirty="0" err="1">
                <a:solidFill>
                  <a:srgbClr val="FF0000"/>
                </a:solidFill>
                <a:latin typeface="Consolas" pitchFamily="49" charset="0"/>
                <a:cs typeface="Consolas" pitchFamily="49" charset="0"/>
              </a:rPr>
              <a:t>i</a:t>
            </a:r>
            <a:r>
              <a:rPr lang="en-US" sz="1600" dirty="0">
                <a:solidFill>
                  <a:srgbClr val="FF0000"/>
                </a:solidFill>
                <a:latin typeface="Consolas" pitchFamily="49" charset="0"/>
                <a:cs typeface="Consolas" pitchFamily="49" charset="0"/>
              </a:rPr>
              <a:t>, </a:t>
            </a:r>
            <a:r>
              <a:rPr lang="en-US" sz="1600" dirty="0" err="1">
                <a:solidFill>
                  <a:srgbClr val="FF0000"/>
                </a:solidFill>
                <a:latin typeface="Consolas" pitchFamily="49" charset="0"/>
                <a:cs typeface="Consolas" pitchFamily="49" charset="0"/>
              </a:rPr>
              <a:t>ar</a:t>
            </a:r>
            <a:r>
              <a:rPr lang="en-US" sz="1600" dirty="0">
                <a:solidFill>
                  <a:srgbClr val="FF0000"/>
                </a:solidFill>
                <a:latin typeface="Consolas" pitchFamily="49" charset="0"/>
                <a:cs typeface="Consolas" pitchFamily="49" charset="0"/>
              </a:rPr>
              <a:t>[</a:t>
            </a:r>
            <a:r>
              <a:rPr lang="en-US" sz="1600" dirty="0" err="1">
                <a:solidFill>
                  <a:srgbClr val="FF0000"/>
                </a:solidFill>
                <a:latin typeface="Consolas" pitchFamily="49" charset="0"/>
                <a:cs typeface="Consolas" pitchFamily="49" charset="0"/>
              </a:rPr>
              <a:t>i</a:t>
            </a: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err="1">
                <a:solidFill>
                  <a:srgbClr val="FF0000"/>
                </a:solidFill>
                <a:latin typeface="Consolas" pitchFamily="49" charset="0"/>
                <a:cs typeface="Consolas" pitchFamily="49" charset="0"/>
              </a:rPr>
              <a:t>printf</a:t>
            </a:r>
            <a:r>
              <a:rPr lang="en-US" sz="1600" dirty="0">
                <a:solidFill>
                  <a:srgbClr val="FF0000"/>
                </a:solidFill>
                <a:latin typeface="Consolas" pitchFamily="49" charset="0"/>
                <a:cs typeface="Consolas" pitchFamily="49" charset="0"/>
              </a:rPr>
              <a:t>("\</a:t>
            </a:r>
            <a:r>
              <a:rPr lang="en-US" sz="1600" dirty="0" err="1">
                <a:solidFill>
                  <a:srgbClr val="FF0000"/>
                </a:solidFill>
                <a:latin typeface="Consolas" pitchFamily="49" charset="0"/>
                <a:cs typeface="Consolas" pitchFamily="49" charset="0"/>
              </a:rPr>
              <a:t>nvalue</a:t>
            </a:r>
            <a:r>
              <a:rPr lang="en-US" sz="1600" dirty="0">
                <a:solidFill>
                  <a:srgbClr val="FF0000"/>
                </a:solidFill>
                <a:latin typeface="Consolas" pitchFamily="49" charset="0"/>
                <a:cs typeface="Consolas" pitchFamily="49" charset="0"/>
              </a:rPr>
              <a:t> of </a:t>
            </a:r>
            <a:r>
              <a:rPr lang="en-US" sz="1600" dirty="0" err="1">
                <a:solidFill>
                  <a:srgbClr val="FF0000"/>
                </a:solidFill>
                <a:latin typeface="Consolas" pitchFamily="49" charset="0"/>
                <a:cs typeface="Consolas" pitchFamily="49" charset="0"/>
              </a:rPr>
              <a:t>str</a:t>
            </a:r>
            <a:r>
              <a:rPr lang="en-US" sz="1600" dirty="0">
                <a:solidFill>
                  <a:srgbClr val="FF0000"/>
                </a:solidFill>
                <a:latin typeface="Consolas" pitchFamily="49" charset="0"/>
                <a:cs typeface="Consolas" pitchFamily="49" charset="0"/>
              </a:rPr>
              <a:t> is %s\n", </a:t>
            </a:r>
            <a:r>
              <a:rPr lang="en-US" sz="1600" dirty="0" err="1">
                <a:solidFill>
                  <a:srgbClr val="FF0000"/>
                </a:solidFill>
                <a:latin typeface="Consolas" pitchFamily="49" charset="0"/>
                <a:cs typeface="Consolas" pitchFamily="49" charset="0"/>
              </a:rPr>
              <a:t>str</a:t>
            </a: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401980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90383" y="1051154"/>
            <a:ext cx="8366312" cy="4647426"/>
          </a:xfrm>
          <a:prstGeom prst="rect">
            <a:avLst/>
          </a:prstGeom>
          <a:solidFill>
            <a:schemeClr val="accent6">
              <a:lumMod val="20000"/>
              <a:lumOff val="80000"/>
            </a:schemeClr>
          </a:solidFill>
          <a:ln w="19050">
            <a:solidFill>
              <a:schemeClr val="tx1"/>
            </a:solidFill>
          </a:ln>
        </p:spPr>
        <p:txBody>
          <a:bodyPr wrap="square">
            <a:spAutoFit/>
          </a:bodyPr>
          <a:lstStyle/>
          <a:p>
            <a:pPr marR="0" lvl="0" algn="ctr">
              <a:lnSpc>
                <a:spcPct val="200000"/>
              </a:lnSpc>
              <a:spcBef>
                <a:spcPts val="0"/>
              </a:spcBef>
              <a:spcAft>
                <a:spcPts val="0"/>
              </a:spcAft>
            </a:pPr>
            <a:r>
              <a:rPr lang="en-US" sz="2800" b="1" dirty="0" smtClean="0">
                <a:solidFill>
                  <a:srgbClr val="7030A0"/>
                </a:solidFill>
                <a:latin typeface="Times New Roman" panose="02020603050405020304" pitchFamily="18" charset="0"/>
                <a:ea typeface="Times New Roman" panose="02020603050405020304" pitchFamily="18" charset="0"/>
              </a:rPr>
              <a:t>Chapter - I</a:t>
            </a:r>
          </a:p>
          <a:p>
            <a:pPr marL="342900" marR="0" lvl="0" indent="-342900">
              <a:lnSpc>
                <a:spcPct val="200000"/>
              </a:lnSpc>
              <a:spcBef>
                <a:spcPts val="0"/>
              </a:spcBef>
              <a:spcAft>
                <a:spcPts val="0"/>
              </a:spcAft>
              <a:buFont typeface="Symbol" panose="05050102010706020507" pitchFamily="18" charset="2"/>
              <a:buChar char=""/>
            </a:pPr>
            <a:r>
              <a:rPr lang="en-US" sz="2000" dirty="0" smtClean="0">
                <a:solidFill>
                  <a:srgbClr val="7030A0"/>
                </a:solidFill>
                <a:latin typeface="Times New Roman" panose="02020603050405020304" pitchFamily="18" charset="0"/>
                <a:ea typeface="Times New Roman" panose="02020603050405020304" pitchFamily="18" charset="0"/>
              </a:rPr>
              <a:t>Introduction</a:t>
            </a:r>
            <a:r>
              <a:rPr lang="en-US" sz="2000" dirty="0">
                <a:solidFill>
                  <a:srgbClr val="7030A0"/>
                </a:solidFill>
                <a:latin typeface="Times New Roman" panose="02020603050405020304" pitchFamily="18" charset="0"/>
                <a:ea typeface="Times New Roman" panose="02020603050405020304" pitchFamily="18" charset="0"/>
              </a:rPr>
              <a:t>, types of functions. Defining functions , Arguments , Function Prototype , Actual parameters and formal parameters, calling function , returning function results , call by value </a:t>
            </a:r>
            <a:r>
              <a:rPr lang="en-US" sz="2000" dirty="0" smtClean="0">
                <a:solidFill>
                  <a:srgbClr val="7030A0"/>
                </a:solidFill>
                <a:latin typeface="Times New Roman" panose="02020603050405020304" pitchFamily="18" charset="0"/>
                <a:ea typeface="Times New Roman" panose="02020603050405020304" pitchFamily="18" charset="0"/>
              </a:rPr>
              <a:t>,Recursion</a:t>
            </a:r>
            <a:r>
              <a:rPr lang="en-US" sz="2000" dirty="0">
                <a:solidFill>
                  <a:srgbClr val="7030A0"/>
                </a:solidFill>
                <a:latin typeface="Times New Roman" panose="02020603050405020304" pitchFamily="18" charset="0"/>
                <a:ea typeface="Times New Roman" panose="02020603050405020304" pitchFamily="18" charset="0"/>
              </a:rPr>
              <a:t>.</a:t>
            </a:r>
          </a:p>
          <a:p>
            <a:pPr marL="342900" marR="0" lvl="0" indent="-342900">
              <a:lnSpc>
                <a:spcPct val="200000"/>
              </a:lnSpc>
              <a:spcBef>
                <a:spcPts val="0"/>
              </a:spcBef>
              <a:spcAft>
                <a:spcPts val="0"/>
              </a:spcAft>
              <a:buFont typeface="Symbol" panose="05050102010706020507" pitchFamily="18" charset="2"/>
              <a:buChar char=""/>
            </a:pPr>
            <a:r>
              <a:rPr lang="en-US" sz="2000" dirty="0">
                <a:solidFill>
                  <a:srgbClr val="7030A0"/>
                </a:solidFill>
                <a:latin typeface="Times New Roman" panose="02020603050405020304" pitchFamily="18" charset="0"/>
                <a:ea typeface="Times New Roman" panose="02020603050405020304" pitchFamily="18" charset="0"/>
              </a:rPr>
              <a:t>Structure : Introduction , Declaration and Initialization structure , Accessing structure members, Nested structures, Array of structure, </a:t>
            </a:r>
            <a:r>
              <a:rPr lang="en-US" sz="2000" dirty="0" err="1">
                <a:solidFill>
                  <a:srgbClr val="7030A0"/>
                </a:solidFill>
                <a:latin typeface="Times New Roman" panose="02020603050405020304" pitchFamily="18" charset="0"/>
                <a:ea typeface="Times New Roman" panose="02020603050405020304" pitchFamily="18" charset="0"/>
              </a:rPr>
              <a:t>typedef</a:t>
            </a:r>
            <a:r>
              <a:rPr lang="en-US" sz="2000" dirty="0">
                <a:solidFill>
                  <a:srgbClr val="7030A0"/>
                </a:solidFill>
                <a:latin typeface="Times New Roman" panose="02020603050405020304" pitchFamily="18" charset="0"/>
                <a:ea typeface="Times New Roman" panose="02020603050405020304" pitchFamily="18" charset="0"/>
              </a:rPr>
              <a:t> statement</a:t>
            </a:r>
            <a:r>
              <a:rPr lang="en-US" sz="2000" dirty="0" smtClean="0">
                <a:solidFill>
                  <a:srgbClr val="7030A0"/>
                </a:solidFill>
                <a:latin typeface="Times New Roman" panose="02020603050405020304" pitchFamily="18" charset="0"/>
                <a:ea typeface="Times New Roman" panose="02020603050405020304" pitchFamily="18" charset="0"/>
              </a:rPr>
              <a:t>.</a:t>
            </a:r>
          </a:p>
          <a:p>
            <a:pPr marL="342900" indent="-342900">
              <a:lnSpc>
                <a:spcPct val="200000"/>
              </a:lnSpc>
              <a:buFont typeface="Arial" panose="020B0604020202020204" pitchFamily="34" charset="0"/>
              <a:buChar char="•"/>
            </a:pPr>
            <a:r>
              <a:rPr lang="en-US" sz="2000" dirty="0" smtClean="0">
                <a:solidFill>
                  <a:srgbClr val="7030A0"/>
                </a:solidFill>
                <a:latin typeface="Times New Roman" panose="02020603050405020304" pitchFamily="18" charset="0"/>
                <a:ea typeface="Times New Roman" panose="02020603050405020304" pitchFamily="18" charset="0"/>
              </a:rPr>
              <a:t>Unions </a:t>
            </a:r>
            <a:r>
              <a:rPr lang="en-US" sz="2000" dirty="0">
                <a:solidFill>
                  <a:srgbClr val="7030A0"/>
                </a:solidFill>
                <a:latin typeface="Times New Roman" panose="02020603050405020304" pitchFamily="18" charset="0"/>
                <a:ea typeface="Times New Roman" panose="02020603050405020304" pitchFamily="18" charset="0"/>
              </a:rPr>
              <a:t>: Declaration , Differences between structure and union</a:t>
            </a:r>
            <a:endParaRPr lang="en-US" sz="2000" dirty="0">
              <a:solidFill>
                <a:srgbClr val="7030A0"/>
              </a:solidFill>
            </a:endParaRPr>
          </a:p>
        </p:txBody>
      </p:sp>
      <p:sp>
        <p:nvSpPr>
          <p:cNvPr id="7" name="TextBox 6"/>
          <p:cNvSpPr txBox="1"/>
          <p:nvPr/>
        </p:nvSpPr>
        <p:spPr>
          <a:xfrm>
            <a:off x="1842247" y="147917"/>
            <a:ext cx="7140389" cy="461665"/>
          </a:xfrm>
          <a:prstGeom prst="rect">
            <a:avLst/>
          </a:prstGeom>
          <a:noFill/>
        </p:spPr>
        <p:txBody>
          <a:bodyPr wrap="square" rtlCol="0">
            <a:spAutoFit/>
          </a:bodyPr>
          <a:lstStyle/>
          <a:p>
            <a:pPr lvl="1"/>
            <a:r>
              <a:rPr lang="en-US" sz="2400" b="1" dirty="0" smtClean="0">
                <a:solidFill>
                  <a:srgbClr val="FF0000"/>
                </a:solidFill>
              </a:rPr>
              <a:t>Advance C Programming      Paper Code – CS07</a:t>
            </a:r>
            <a:endParaRPr lang="en-US" sz="2400" b="1" dirty="0">
              <a:solidFill>
                <a:srgbClr val="FF0000"/>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629646458"/>
              </p:ext>
            </p:extLst>
          </p:nvPr>
        </p:nvGraphicFramePr>
        <p:xfrm>
          <a:off x="1490383" y="1344706"/>
          <a:ext cx="8417859" cy="605118"/>
        </p:xfrm>
        <a:graphic>
          <a:graphicData uri="http://schemas.openxmlformats.org/drawingml/2006/table">
            <a:tbl>
              <a:tblPr/>
              <a:tblGrid>
                <a:gridCol w="8417859"/>
              </a:tblGrid>
              <a:tr h="605118">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1247497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752600" y="304801"/>
            <a:ext cx="8610600" cy="1723549"/>
          </a:xfrm>
          <a:prstGeom prst="rect">
            <a:avLst/>
          </a:prstGeom>
          <a:solidFill>
            <a:schemeClr val="bg1"/>
          </a:solidFill>
          <a:ln w="9525">
            <a:noFill/>
            <a:miter lim="800000"/>
            <a:headEnd/>
            <a:tailEnd/>
          </a:ln>
          <a:effectLst/>
        </p:spPr>
        <p:txBody>
          <a:bodyPr vert="horz" wrap="square" lIns="0" tIns="0" rIns="0" bIns="0" numCol="1" anchor="ctr" anchorCtr="0" compatLnSpc="1">
            <a:prstTxWarp prst="textNoShape">
              <a:avLst/>
            </a:prstTxWarp>
            <a:spAutoFit/>
          </a:bodyPr>
          <a:lstStyle/>
          <a:p>
            <a:pPr marL="342900" indent="-342900" fontAlgn="base">
              <a:spcBef>
                <a:spcPct val="0"/>
              </a:spcBef>
              <a:spcAft>
                <a:spcPct val="0"/>
              </a:spcAft>
              <a:buFont typeface="+mj-lt"/>
              <a:buAutoNum type="arabicPeriod" startAt="3"/>
            </a:pPr>
            <a:r>
              <a:rPr lang="en-US" sz="1600" b="1" dirty="0">
                <a:solidFill>
                  <a:srgbClr val="0070C0"/>
                </a:solidFill>
                <a:latin typeface="Roboto"/>
                <a:cs typeface="Arial" pitchFamily="34" charset="0"/>
              </a:rPr>
              <a:t>Function with no arguments but returns a value </a:t>
            </a:r>
            <a:r>
              <a:rPr lang="en-US" sz="1600" b="1" dirty="0">
                <a:solidFill>
                  <a:srgbClr val="00B050"/>
                </a:solidFill>
                <a:latin typeface="Roboto"/>
                <a:cs typeface="Arial" pitchFamily="34" charset="0"/>
              </a:rPr>
              <a:t>:</a:t>
            </a:r>
            <a:r>
              <a:rPr lang="en-US" sz="1600" dirty="0">
                <a:solidFill>
                  <a:srgbClr val="00B050"/>
                </a:solidFill>
                <a:latin typeface="Roboto"/>
                <a:cs typeface="Arial" pitchFamily="34" charset="0"/>
              </a:rPr>
              <a:t> </a:t>
            </a:r>
            <a:r>
              <a:rPr lang="en-US" sz="1600" dirty="0">
                <a:solidFill>
                  <a:srgbClr val="0070C0"/>
                </a:solidFill>
                <a:latin typeface="Roboto"/>
                <a:cs typeface="Arial" pitchFamily="34" charset="0"/>
              </a:rPr>
              <a:t>There could be occasions where we may need to design functions that may not take any arguments but returns a value to the calling function. </a:t>
            </a:r>
            <a:r>
              <a:rPr lang="en-US" sz="1600" dirty="0">
                <a:solidFill>
                  <a:srgbClr val="0070C0"/>
                </a:solidFill>
                <a:latin typeface="Arial" pitchFamily="34" charset="0"/>
                <a:cs typeface="Arial" pitchFamily="34" charset="0"/>
              </a:rPr>
              <a:t/>
            </a:r>
            <a:br>
              <a:rPr lang="en-US" sz="1600" dirty="0">
                <a:solidFill>
                  <a:srgbClr val="0070C0"/>
                </a:solidFill>
                <a:latin typeface="Arial" pitchFamily="34" charset="0"/>
                <a:cs typeface="Arial" pitchFamily="34" charset="0"/>
              </a:rPr>
            </a:br>
            <a:r>
              <a:rPr lang="en-US" sz="1600" b="1" dirty="0">
                <a:solidFill>
                  <a:srgbClr val="0070C0"/>
                </a:solidFill>
                <a:latin typeface="Roboto"/>
                <a:cs typeface="Arial" pitchFamily="34" charset="0"/>
              </a:rPr>
              <a:t>Syntax :</a:t>
            </a:r>
          </a:p>
          <a:p>
            <a:pPr marL="800100" lvl="1" indent="-342900" fontAlgn="base">
              <a:spcBef>
                <a:spcPct val="0"/>
              </a:spcBef>
              <a:spcAft>
                <a:spcPct val="0"/>
              </a:spcAft>
            </a:pPr>
            <a:r>
              <a:rPr lang="en-US" sz="1600" dirty="0">
                <a:solidFill>
                  <a:srgbClr val="0070C0"/>
                </a:solidFill>
                <a:latin typeface="Roboto"/>
                <a:cs typeface="Arial" pitchFamily="34" charset="0"/>
              </a:rPr>
              <a:t>		</a:t>
            </a:r>
            <a:r>
              <a:rPr lang="en-US" sz="1600" b="1" dirty="0">
                <a:solidFill>
                  <a:srgbClr val="0070C0"/>
                </a:solidFill>
                <a:latin typeface="Consolas" pitchFamily="49" charset="0"/>
                <a:cs typeface="Consolas" pitchFamily="49" charset="0"/>
              </a:rPr>
              <a:t>Function declaration : </a:t>
            </a:r>
            <a:r>
              <a:rPr lang="en-US" sz="1600" dirty="0">
                <a:solidFill>
                  <a:srgbClr val="0070C0"/>
                </a:solidFill>
                <a:latin typeface="Consolas" pitchFamily="49" charset="0"/>
                <a:cs typeface="Consolas" pitchFamily="49" charset="0"/>
              </a:rPr>
              <a:t>int function();</a:t>
            </a:r>
          </a:p>
          <a:p>
            <a:pPr marL="800100" lvl="1" indent="-342900" fontAlgn="base">
              <a:spcBef>
                <a:spcPct val="0"/>
              </a:spcBef>
              <a:spcAft>
                <a:spcPct val="0"/>
              </a:spcAft>
            </a:pPr>
            <a:r>
              <a:rPr lang="en-US" sz="1600" dirty="0">
                <a:solidFill>
                  <a:srgbClr val="0070C0"/>
                </a:solidFill>
                <a:latin typeface="Consolas" pitchFamily="49" charset="0"/>
                <a:cs typeface="Consolas" pitchFamily="49" charset="0"/>
              </a:rPr>
              <a:t>		</a:t>
            </a:r>
            <a:r>
              <a:rPr lang="en-US" sz="1600" b="1" dirty="0">
                <a:solidFill>
                  <a:srgbClr val="0070C0"/>
                </a:solidFill>
                <a:latin typeface="Consolas" pitchFamily="49" charset="0"/>
                <a:cs typeface="Consolas" pitchFamily="49" charset="0"/>
              </a:rPr>
              <a:t>Function call :</a:t>
            </a:r>
            <a:r>
              <a:rPr lang="en-US" sz="1600" dirty="0">
                <a:solidFill>
                  <a:srgbClr val="0070C0"/>
                </a:solidFill>
                <a:latin typeface="Consolas" pitchFamily="49" charset="0"/>
                <a:cs typeface="Consolas" pitchFamily="49" charset="0"/>
              </a:rPr>
              <a:t> function(); </a:t>
            </a:r>
          </a:p>
          <a:p>
            <a:pPr marL="800100" lvl="1" indent="-342900" fontAlgn="base">
              <a:spcBef>
                <a:spcPct val="0"/>
              </a:spcBef>
              <a:spcAft>
                <a:spcPct val="0"/>
              </a:spcAft>
            </a:pPr>
            <a:r>
              <a:rPr lang="en-US" sz="1600" dirty="0">
                <a:solidFill>
                  <a:srgbClr val="0070C0"/>
                </a:solidFill>
                <a:latin typeface="Consolas" pitchFamily="49" charset="0"/>
                <a:cs typeface="Consolas" pitchFamily="49" charset="0"/>
              </a:rPr>
              <a:t>		</a:t>
            </a:r>
            <a:r>
              <a:rPr lang="en-US" sz="1600" b="1" dirty="0">
                <a:solidFill>
                  <a:srgbClr val="0070C0"/>
                </a:solidFill>
                <a:latin typeface="Consolas" pitchFamily="49" charset="0"/>
                <a:cs typeface="Consolas" pitchFamily="49" charset="0"/>
              </a:rPr>
              <a:t>Function definition :</a:t>
            </a:r>
            <a:r>
              <a:rPr lang="en-US" sz="1600" dirty="0">
                <a:solidFill>
                  <a:srgbClr val="0070C0"/>
                </a:solidFill>
                <a:latin typeface="Consolas" pitchFamily="49" charset="0"/>
                <a:cs typeface="Consolas" pitchFamily="49" charset="0"/>
              </a:rPr>
              <a:t> int function() { statements; return x; }</a:t>
            </a:r>
            <a:r>
              <a:rPr lang="en-US" sz="1600" dirty="0">
                <a:solidFill>
                  <a:srgbClr val="0070C0"/>
                </a:solidFill>
                <a:latin typeface="Arial" pitchFamily="34" charset="0"/>
                <a:cs typeface="Arial" pitchFamily="34" charset="0"/>
              </a:rPr>
              <a:t> </a:t>
            </a:r>
          </a:p>
        </p:txBody>
      </p:sp>
      <p:sp>
        <p:nvSpPr>
          <p:cNvPr id="35842" name="Rectangle 2"/>
          <p:cNvSpPr>
            <a:spLocks noChangeArrowheads="1"/>
          </p:cNvSpPr>
          <p:nvPr/>
        </p:nvSpPr>
        <p:spPr bwMode="auto">
          <a:xfrm>
            <a:off x="1981200" y="2286001"/>
            <a:ext cx="8305800" cy="4185761"/>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fontAlgn="base">
              <a:spcBef>
                <a:spcPct val="0"/>
              </a:spcBef>
              <a:spcAft>
                <a:spcPct val="0"/>
              </a:spcAft>
            </a:pPr>
            <a:r>
              <a:rPr lang="en-US" sz="1600" dirty="0">
                <a:solidFill>
                  <a:srgbClr val="FF0000"/>
                </a:solidFill>
                <a:latin typeface="Consolas" pitchFamily="49" charset="0"/>
                <a:cs typeface="Consolas" pitchFamily="49" charset="0"/>
              </a:rPr>
              <a:t>// C code for function with no arguments but have return value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#include &lt;</a:t>
            </a:r>
            <a:r>
              <a:rPr lang="en-US" sz="1600" dirty="0" err="1">
                <a:solidFill>
                  <a:srgbClr val="FF0000"/>
                </a:solidFill>
                <a:latin typeface="Consolas" pitchFamily="49" charset="0"/>
                <a:cs typeface="Consolas" pitchFamily="49" charset="0"/>
              </a:rPr>
              <a:t>math.h</a:t>
            </a:r>
            <a:r>
              <a:rPr lang="en-US" sz="1600" dirty="0">
                <a:solidFill>
                  <a:srgbClr val="FF0000"/>
                </a:solidFill>
                <a:latin typeface="Consolas" pitchFamily="49" charset="0"/>
                <a:cs typeface="Consolas" pitchFamily="49" charset="0"/>
              </a:rPr>
              <a:t>&gt;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#include &lt;</a:t>
            </a:r>
            <a:r>
              <a:rPr lang="en-US" sz="1600" dirty="0" err="1">
                <a:solidFill>
                  <a:srgbClr val="FF0000"/>
                </a:solidFill>
                <a:latin typeface="Consolas" pitchFamily="49" charset="0"/>
                <a:cs typeface="Consolas" pitchFamily="49" charset="0"/>
              </a:rPr>
              <a:t>stdio.h</a:t>
            </a:r>
            <a:r>
              <a:rPr lang="en-US" sz="1600" dirty="0">
                <a:solidFill>
                  <a:srgbClr val="FF0000"/>
                </a:solidFill>
                <a:latin typeface="Consolas" pitchFamily="49" charset="0"/>
                <a:cs typeface="Consolas" pitchFamily="49" charset="0"/>
              </a:rPr>
              <a:t>&gt;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b="1" dirty="0">
                <a:solidFill>
                  <a:srgbClr val="FF0000"/>
                </a:solidFill>
                <a:latin typeface="Consolas" pitchFamily="49" charset="0"/>
                <a:cs typeface="Consolas" pitchFamily="49" charset="0"/>
              </a:rPr>
              <a:t>int</a:t>
            </a:r>
            <a:r>
              <a:rPr lang="en-US" sz="1600" dirty="0">
                <a:solidFill>
                  <a:srgbClr val="FF0000"/>
                </a:solidFill>
                <a:latin typeface="Consolas" pitchFamily="49" charset="0"/>
                <a:cs typeface="Consolas" pitchFamily="49" charset="0"/>
              </a:rPr>
              <a:t> sum();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main()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int</a:t>
            </a:r>
            <a:r>
              <a:rPr lang="en-US" sz="1600" dirty="0">
                <a:solidFill>
                  <a:srgbClr val="FF0000"/>
                </a:solidFill>
                <a:latin typeface="Consolas" pitchFamily="49" charset="0"/>
                <a:cs typeface="Consolas" pitchFamily="49" charset="0"/>
              </a:rPr>
              <a:t> num;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num = sum();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err="1">
                <a:solidFill>
                  <a:srgbClr val="FF0000"/>
                </a:solidFill>
                <a:latin typeface="Consolas" pitchFamily="49" charset="0"/>
                <a:cs typeface="Consolas" pitchFamily="49" charset="0"/>
              </a:rPr>
              <a:t>printf</a:t>
            </a:r>
            <a:r>
              <a:rPr lang="en-US" sz="1600" dirty="0">
                <a:solidFill>
                  <a:srgbClr val="FF0000"/>
                </a:solidFill>
                <a:latin typeface="Consolas" pitchFamily="49" charset="0"/>
                <a:cs typeface="Consolas" pitchFamily="49" charset="0"/>
              </a:rPr>
              <a:t>("\</a:t>
            </a:r>
            <a:r>
              <a:rPr lang="en-US" sz="1600" dirty="0" err="1">
                <a:solidFill>
                  <a:srgbClr val="FF0000"/>
                </a:solidFill>
                <a:latin typeface="Consolas" pitchFamily="49" charset="0"/>
                <a:cs typeface="Consolas" pitchFamily="49" charset="0"/>
              </a:rPr>
              <a:t>nSum</a:t>
            </a:r>
            <a:r>
              <a:rPr lang="en-US" sz="1600" dirty="0">
                <a:solidFill>
                  <a:srgbClr val="FF0000"/>
                </a:solidFill>
                <a:latin typeface="Consolas" pitchFamily="49" charset="0"/>
                <a:cs typeface="Consolas" pitchFamily="49" charset="0"/>
              </a:rPr>
              <a:t> of two given values = %d", num);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return</a:t>
            </a:r>
            <a:r>
              <a:rPr lang="en-US" sz="1600" dirty="0">
                <a:solidFill>
                  <a:srgbClr val="FF0000"/>
                </a:solidFill>
                <a:latin typeface="Consolas" pitchFamily="49" charset="0"/>
                <a:cs typeface="Consolas" pitchFamily="49" charset="0"/>
              </a:rPr>
              <a:t> 0;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int</a:t>
            </a:r>
            <a:r>
              <a:rPr lang="en-US" sz="1600" dirty="0">
                <a:solidFill>
                  <a:srgbClr val="FF0000"/>
                </a:solidFill>
                <a:latin typeface="Consolas" pitchFamily="49" charset="0"/>
                <a:cs typeface="Consolas" pitchFamily="49" charset="0"/>
              </a:rPr>
              <a:t> sum()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int</a:t>
            </a:r>
            <a:r>
              <a:rPr lang="en-US" sz="1600" dirty="0">
                <a:solidFill>
                  <a:srgbClr val="FF0000"/>
                </a:solidFill>
                <a:latin typeface="Consolas" pitchFamily="49" charset="0"/>
                <a:cs typeface="Consolas" pitchFamily="49" charset="0"/>
              </a:rPr>
              <a:t> a = 50, b = 80, sum;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sum = </a:t>
            </a:r>
            <a:r>
              <a:rPr lang="en-US" sz="1600" b="1" dirty="0" err="1">
                <a:solidFill>
                  <a:srgbClr val="FF0000"/>
                </a:solidFill>
                <a:latin typeface="Consolas" pitchFamily="49" charset="0"/>
                <a:cs typeface="Consolas" pitchFamily="49" charset="0"/>
              </a:rPr>
              <a:t>sqrt</a:t>
            </a:r>
            <a:r>
              <a:rPr lang="en-US" sz="1600" dirty="0">
                <a:solidFill>
                  <a:srgbClr val="FF0000"/>
                </a:solidFill>
                <a:latin typeface="Consolas" pitchFamily="49" charset="0"/>
                <a:cs typeface="Consolas" pitchFamily="49" charset="0"/>
              </a:rPr>
              <a:t>(a) + </a:t>
            </a:r>
            <a:r>
              <a:rPr lang="en-US" sz="1600" b="1" dirty="0" err="1">
                <a:solidFill>
                  <a:srgbClr val="FF0000"/>
                </a:solidFill>
                <a:latin typeface="Consolas" pitchFamily="49" charset="0"/>
                <a:cs typeface="Consolas" pitchFamily="49" charset="0"/>
              </a:rPr>
              <a:t>sqrt</a:t>
            </a:r>
            <a:r>
              <a:rPr lang="en-US" sz="1600" dirty="0">
                <a:solidFill>
                  <a:srgbClr val="FF0000"/>
                </a:solidFill>
                <a:latin typeface="Consolas" pitchFamily="49" charset="0"/>
                <a:cs typeface="Consolas" pitchFamily="49" charset="0"/>
              </a:rPr>
              <a:t>(b);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return</a:t>
            </a:r>
            <a:r>
              <a:rPr lang="en-US" sz="1600" dirty="0">
                <a:solidFill>
                  <a:srgbClr val="FF0000"/>
                </a:solidFill>
                <a:latin typeface="Consolas" pitchFamily="49" charset="0"/>
                <a:cs typeface="Consolas" pitchFamily="49" charset="0"/>
              </a:rPr>
              <a:t> sum;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794231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524000" y="0"/>
            <a:ext cx="9144000" cy="1477328"/>
          </a:xfrm>
          <a:prstGeom prst="rect">
            <a:avLst/>
          </a:prstGeom>
          <a:solidFill>
            <a:schemeClr val="bg1"/>
          </a:solidFill>
          <a:ln w="9525">
            <a:noFill/>
            <a:miter lim="800000"/>
            <a:headEnd/>
            <a:tailEnd/>
          </a:ln>
          <a:effectLst/>
        </p:spPr>
        <p:txBody>
          <a:bodyPr vert="horz" wrap="square" lIns="0" tIns="0" rIns="0" bIns="0" numCol="1" anchor="ctr" anchorCtr="0" compatLnSpc="1">
            <a:prstTxWarp prst="textNoShape">
              <a:avLst/>
            </a:prstTxWarp>
            <a:spAutoFit/>
          </a:bodyPr>
          <a:lstStyle/>
          <a:p>
            <a:pPr marL="228600" indent="-228600" fontAlgn="base">
              <a:spcBef>
                <a:spcPct val="0"/>
              </a:spcBef>
              <a:spcAft>
                <a:spcPct val="0"/>
              </a:spcAft>
              <a:buFont typeface="+mj-lt"/>
              <a:buAutoNum type="arabicPeriod" startAt="4"/>
            </a:pPr>
            <a:r>
              <a:rPr lang="en-US" sz="1600" b="1" dirty="0">
                <a:solidFill>
                  <a:srgbClr val="0070C0"/>
                </a:solidFill>
                <a:latin typeface="Roboto"/>
                <a:cs typeface="Arial" pitchFamily="34" charset="0"/>
              </a:rPr>
              <a:t>Function with arguments and return value :  </a:t>
            </a:r>
            <a:r>
              <a:rPr lang="en-US" sz="1600" dirty="0">
                <a:solidFill>
                  <a:srgbClr val="0070C0"/>
                </a:solidFill>
              </a:rPr>
              <a:t>Function with arguments and return value means both the calling function and called function will receive data from each other. It’s like a dual communication.</a:t>
            </a:r>
            <a:r>
              <a:rPr lang="en-US" sz="1600" dirty="0">
                <a:solidFill>
                  <a:srgbClr val="0070C0"/>
                </a:solidFill>
                <a:latin typeface="Arial" pitchFamily="34" charset="0"/>
                <a:cs typeface="Arial" pitchFamily="34" charset="0"/>
              </a:rPr>
              <a:t/>
            </a:r>
            <a:br>
              <a:rPr lang="en-US" sz="1600" dirty="0">
                <a:solidFill>
                  <a:srgbClr val="0070C0"/>
                </a:solidFill>
                <a:latin typeface="Arial" pitchFamily="34" charset="0"/>
                <a:cs typeface="Arial" pitchFamily="34" charset="0"/>
              </a:rPr>
            </a:br>
            <a:r>
              <a:rPr lang="en-US" sz="1600" dirty="0">
                <a:solidFill>
                  <a:srgbClr val="0070C0"/>
                </a:solidFill>
                <a:latin typeface="Roboto"/>
                <a:cs typeface="Arial" pitchFamily="34" charset="0"/>
              </a:rPr>
              <a:t>Syntax :</a:t>
            </a:r>
          </a:p>
          <a:p>
            <a:pPr marL="228600" indent="-228600" fontAlgn="base">
              <a:spcBef>
                <a:spcPct val="0"/>
              </a:spcBef>
              <a:spcAft>
                <a:spcPct val="0"/>
              </a:spcAft>
            </a:pPr>
            <a:r>
              <a:rPr lang="en-US" sz="1600" dirty="0">
                <a:solidFill>
                  <a:srgbClr val="0070C0"/>
                </a:solidFill>
                <a:latin typeface="Roboto"/>
                <a:cs typeface="Arial" pitchFamily="34" charset="0"/>
              </a:rPr>
              <a:t>		</a:t>
            </a:r>
            <a:r>
              <a:rPr lang="en-US" sz="1600" b="1" dirty="0">
                <a:solidFill>
                  <a:srgbClr val="0070C0"/>
                </a:solidFill>
                <a:latin typeface="Consolas" pitchFamily="49" charset="0"/>
                <a:cs typeface="Consolas" pitchFamily="49" charset="0"/>
              </a:rPr>
              <a:t>Function declaration :</a:t>
            </a:r>
            <a:r>
              <a:rPr lang="en-US" sz="1600" dirty="0">
                <a:solidFill>
                  <a:srgbClr val="0070C0"/>
                </a:solidFill>
                <a:latin typeface="Consolas" pitchFamily="49" charset="0"/>
                <a:cs typeface="Consolas" pitchFamily="49" charset="0"/>
              </a:rPr>
              <a:t> int function ( int );</a:t>
            </a:r>
          </a:p>
          <a:p>
            <a:pPr marL="228600" indent="-228600" fontAlgn="base">
              <a:spcBef>
                <a:spcPct val="0"/>
              </a:spcBef>
              <a:spcAft>
                <a:spcPct val="0"/>
              </a:spcAft>
            </a:pPr>
            <a:r>
              <a:rPr lang="en-US" sz="1600" dirty="0">
                <a:solidFill>
                  <a:srgbClr val="0070C0"/>
                </a:solidFill>
                <a:latin typeface="Consolas" pitchFamily="49" charset="0"/>
                <a:cs typeface="Consolas" pitchFamily="49" charset="0"/>
              </a:rPr>
              <a:t>		</a:t>
            </a:r>
            <a:r>
              <a:rPr lang="en-US" sz="1600" b="1" dirty="0">
                <a:solidFill>
                  <a:srgbClr val="0070C0"/>
                </a:solidFill>
                <a:latin typeface="Consolas" pitchFamily="49" charset="0"/>
                <a:cs typeface="Consolas" pitchFamily="49" charset="0"/>
              </a:rPr>
              <a:t>Function call :</a:t>
            </a:r>
            <a:r>
              <a:rPr lang="en-US" sz="1600" dirty="0">
                <a:solidFill>
                  <a:srgbClr val="0070C0"/>
                </a:solidFill>
                <a:latin typeface="Consolas" pitchFamily="49" charset="0"/>
                <a:cs typeface="Consolas" pitchFamily="49" charset="0"/>
              </a:rPr>
              <a:t> function( x ); </a:t>
            </a:r>
          </a:p>
          <a:p>
            <a:pPr marL="228600" indent="-228600" fontAlgn="base">
              <a:spcBef>
                <a:spcPct val="0"/>
              </a:spcBef>
              <a:spcAft>
                <a:spcPct val="0"/>
              </a:spcAft>
            </a:pPr>
            <a:r>
              <a:rPr lang="en-US" sz="1600" dirty="0">
                <a:solidFill>
                  <a:srgbClr val="0070C0"/>
                </a:solidFill>
                <a:latin typeface="Consolas" pitchFamily="49" charset="0"/>
                <a:cs typeface="Consolas" pitchFamily="49" charset="0"/>
              </a:rPr>
              <a:t>		</a:t>
            </a:r>
            <a:r>
              <a:rPr lang="en-US" sz="1600" b="1" dirty="0">
                <a:solidFill>
                  <a:srgbClr val="0070C0"/>
                </a:solidFill>
                <a:latin typeface="Consolas" pitchFamily="49" charset="0"/>
                <a:cs typeface="Consolas" pitchFamily="49" charset="0"/>
              </a:rPr>
              <a:t>Function definition:</a:t>
            </a:r>
            <a:r>
              <a:rPr lang="en-US" sz="1600" dirty="0">
                <a:solidFill>
                  <a:srgbClr val="0070C0"/>
                </a:solidFill>
                <a:latin typeface="Consolas" pitchFamily="49" charset="0"/>
                <a:cs typeface="Consolas" pitchFamily="49" charset="0"/>
              </a:rPr>
              <a:t> int function( int x ) { statements; return x; }</a:t>
            </a:r>
            <a:r>
              <a:rPr lang="en-US" sz="1600" dirty="0">
                <a:solidFill>
                  <a:srgbClr val="0070C0"/>
                </a:solidFill>
                <a:latin typeface="Arial" pitchFamily="34" charset="0"/>
                <a:cs typeface="Arial" pitchFamily="34" charset="0"/>
              </a:rPr>
              <a:t> </a:t>
            </a:r>
          </a:p>
        </p:txBody>
      </p:sp>
      <p:sp>
        <p:nvSpPr>
          <p:cNvPr id="36866" name="Rectangle 2"/>
          <p:cNvSpPr>
            <a:spLocks noChangeArrowheads="1"/>
          </p:cNvSpPr>
          <p:nvPr/>
        </p:nvSpPr>
        <p:spPr bwMode="auto">
          <a:xfrm>
            <a:off x="2057400" y="1447800"/>
            <a:ext cx="7848600" cy="541686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fontAlgn="base">
              <a:spcBef>
                <a:spcPct val="0"/>
              </a:spcBef>
              <a:spcAft>
                <a:spcPct val="0"/>
              </a:spcAft>
            </a:pPr>
            <a:r>
              <a:rPr lang="en-US" sz="1600" dirty="0">
                <a:solidFill>
                  <a:srgbClr val="FF0000"/>
                </a:solidFill>
                <a:latin typeface="Consolas" pitchFamily="49" charset="0"/>
                <a:cs typeface="Consolas" pitchFamily="49" charset="0"/>
              </a:rPr>
              <a:t>// C code for function with arguments and with return value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#include &lt;</a:t>
            </a:r>
            <a:r>
              <a:rPr lang="en-US" sz="1600" dirty="0" err="1">
                <a:solidFill>
                  <a:srgbClr val="FF0000"/>
                </a:solidFill>
                <a:latin typeface="Consolas" pitchFamily="49" charset="0"/>
                <a:cs typeface="Consolas" pitchFamily="49" charset="0"/>
              </a:rPr>
              <a:t>string.h</a:t>
            </a:r>
            <a:r>
              <a:rPr lang="en-US" sz="1600" dirty="0">
                <a:solidFill>
                  <a:srgbClr val="FF0000"/>
                </a:solidFill>
                <a:latin typeface="Consolas" pitchFamily="49" charset="0"/>
                <a:cs typeface="Consolas" pitchFamily="49" charset="0"/>
              </a:rPr>
              <a:t>&gt;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b="1" dirty="0">
                <a:solidFill>
                  <a:srgbClr val="FF0000"/>
                </a:solidFill>
                <a:latin typeface="Consolas" pitchFamily="49" charset="0"/>
                <a:cs typeface="Consolas" pitchFamily="49" charset="0"/>
              </a:rPr>
              <a:t>int</a:t>
            </a:r>
            <a:r>
              <a:rPr lang="en-US" sz="1600" dirty="0">
                <a:solidFill>
                  <a:srgbClr val="FF0000"/>
                </a:solidFill>
                <a:latin typeface="Consolas" pitchFamily="49" charset="0"/>
                <a:cs typeface="Consolas" pitchFamily="49" charset="0"/>
              </a:rPr>
              <a:t> function(</a:t>
            </a:r>
            <a:r>
              <a:rPr lang="en-US" sz="1600" b="1" dirty="0">
                <a:solidFill>
                  <a:srgbClr val="FF0000"/>
                </a:solidFill>
                <a:latin typeface="Consolas" pitchFamily="49" charset="0"/>
                <a:cs typeface="Consolas" pitchFamily="49" charset="0"/>
              </a:rPr>
              <a:t>int</a:t>
            </a: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int</a:t>
            </a: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main()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int</a:t>
            </a:r>
            <a:r>
              <a:rPr lang="en-US" sz="1600" dirty="0">
                <a:solidFill>
                  <a:srgbClr val="FF0000"/>
                </a:solidFill>
                <a:latin typeface="Consolas" pitchFamily="49" charset="0"/>
                <a:cs typeface="Consolas" pitchFamily="49" charset="0"/>
              </a:rPr>
              <a:t> </a:t>
            </a:r>
            <a:r>
              <a:rPr lang="en-US" sz="1600" dirty="0" err="1">
                <a:solidFill>
                  <a:srgbClr val="FF0000"/>
                </a:solidFill>
                <a:latin typeface="Consolas" pitchFamily="49" charset="0"/>
                <a:cs typeface="Consolas" pitchFamily="49" charset="0"/>
              </a:rPr>
              <a:t>i</a:t>
            </a:r>
            <a:r>
              <a:rPr lang="en-US" sz="1600" dirty="0">
                <a:solidFill>
                  <a:srgbClr val="FF0000"/>
                </a:solidFill>
                <a:latin typeface="Consolas" pitchFamily="49" charset="0"/>
                <a:cs typeface="Consolas" pitchFamily="49" charset="0"/>
              </a:rPr>
              <a:t>, a = 20;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int</a:t>
            </a:r>
            <a:r>
              <a:rPr lang="en-US" sz="1600" dirty="0">
                <a:solidFill>
                  <a:srgbClr val="FF0000"/>
                </a:solidFill>
                <a:latin typeface="Consolas" pitchFamily="49" charset="0"/>
                <a:cs typeface="Consolas" pitchFamily="49" charset="0"/>
              </a:rPr>
              <a:t> </a:t>
            </a:r>
            <a:r>
              <a:rPr lang="en-US" sz="1600" dirty="0" err="1">
                <a:solidFill>
                  <a:srgbClr val="FF0000"/>
                </a:solidFill>
                <a:latin typeface="Consolas" pitchFamily="49" charset="0"/>
                <a:cs typeface="Consolas" pitchFamily="49" charset="0"/>
              </a:rPr>
              <a:t>arr</a:t>
            </a:r>
            <a:r>
              <a:rPr lang="en-US" sz="1600" dirty="0">
                <a:solidFill>
                  <a:srgbClr val="FF0000"/>
                </a:solidFill>
                <a:latin typeface="Consolas" pitchFamily="49" charset="0"/>
                <a:cs typeface="Consolas" pitchFamily="49" charset="0"/>
              </a:rPr>
              <a:t>[5] = { 10, 20, 30, 40, 50 };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 = function(a, &amp;</a:t>
            </a:r>
            <a:r>
              <a:rPr lang="en-US" sz="1600" dirty="0" err="1">
                <a:solidFill>
                  <a:srgbClr val="FF0000"/>
                </a:solidFill>
                <a:latin typeface="Consolas" pitchFamily="49" charset="0"/>
                <a:cs typeface="Consolas" pitchFamily="49" charset="0"/>
              </a:rPr>
              <a:t>arr</a:t>
            </a:r>
            <a:r>
              <a:rPr lang="en-US" sz="1600" dirty="0">
                <a:solidFill>
                  <a:srgbClr val="FF0000"/>
                </a:solidFill>
                <a:latin typeface="Consolas" pitchFamily="49" charset="0"/>
                <a:cs typeface="Consolas" pitchFamily="49" charset="0"/>
              </a:rPr>
              <a:t>[0]);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err="1">
                <a:solidFill>
                  <a:srgbClr val="FF0000"/>
                </a:solidFill>
                <a:latin typeface="Consolas" pitchFamily="49" charset="0"/>
                <a:cs typeface="Consolas" pitchFamily="49" charset="0"/>
              </a:rPr>
              <a:t>printf</a:t>
            </a:r>
            <a:r>
              <a:rPr lang="en-US" sz="1600" dirty="0">
                <a:solidFill>
                  <a:srgbClr val="FF0000"/>
                </a:solidFill>
                <a:latin typeface="Consolas" pitchFamily="49" charset="0"/>
                <a:cs typeface="Consolas" pitchFamily="49" charset="0"/>
              </a:rPr>
              <a:t>("value of a is %d\n", a);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for</a:t>
            </a:r>
            <a:r>
              <a:rPr lang="en-US" sz="1600" dirty="0">
                <a:solidFill>
                  <a:srgbClr val="FF0000"/>
                </a:solidFill>
                <a:latin typeface="Consolas" pitchFamily="49" charset="0"/>
                <a:cs typeface="Consolas" pitchFamily="49" charset="0"/>
              </a:rPr>
              <a:t> (</a:t>
            </a:r>
            <a:r>
              <a:rPr lang="en-US" sz="1600" dirty="0" err="1">
                <a:solidFill>
                  <a:srgbClr val="FF0000"/>
                </a:solidFill>
                <a:latin typeface="Consolas" pitchFamily="49" charset="0"/>
                <a:cs typeface="Consolas" pitchFamily="49" charset="0"/>
              </a:rPr>
              <a:t>i</a:t>
            </a:r>
            <a:r>
              <a:rPr lang="en-US" sz="1600" dirty="0">
                <a:solidFill>
                  <a:srgbClr val="FF0000"/>
                </a:solidFill>
                <a:latin typeface="Consolas" pitchFamily="49" charset="0"/>
                <a:cs typeface="Consolas" pitchFamily="49" charset="0"/>
              </a:rPr>
              <a:t> = 0; </a:t>
            </a:r>
            <a:r>
              <a:rPr lang="en-US" sz="1600" dirty="0" err="1">
                <a:solidFill>
                  <a:srgbClr val="FF0000"/>
                </a:solidFill>
                <a:latin typeface="Consolas" pitchFamily="49" charset="0"/>
                <a:cs typeface="Consolas" pitchFamily="49" charset="0"/>
              </a:rPr>
              <a:t>i</a:t>
            </a:r>
            <a:r>
              <a:rPr lang="en-US" sz="1600" dirty="0">
                <a:solidFill>
                  <a:srgbClr val="FF0000"/>
                </a:solidFill>
                <a:latin typeface="Consolas" pitchFamily="49" charset="0"/>
                <a:cs typeface="Consolas" pitchFamily="49" charset="0"/>
              </a:rPr>
              <a:t> &lt; 5; </a:t>
            </a:r>
            <a:r>
              <a:rPr lang="en-US" sz="1600" dirty="0" err="1">
                <a:solidFill>
                  <a:srgbClr val="FF0000"/>
                </a:solidFill>
                <a:latin typeface="Consolas" pitchFamily="49" charset="0"/>
                <a:cs typeface="Consolas" pitchFamily="49" charset="0"/>
              </a:rPr>
              <a:t>i</a:t>
            </a:r>
            <a:r>
              <a:rPr lang="en-US" sz="1600" dirty="0">
                <a:solidFill>
                  <a:srgbClr val="FF0000"/>
                </a:solidFill>
                <a:latin typeface="Consolas" pitchFamily="49" charset="0"/>
                <a:cs typeface="Consolas" pitchFamily="49" charset="0"/>
              </a:rPr>
              <a:t>++) </a:t>
            </a: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err="1">
                <a:solidFill>
                  <a:srgbClr val="FF0000"/>
                </a:solidFill>
                <a:latin typeface="Consolas" pitchFamily="49" charset="0"/>
                <a:cs typeface="Consolas" pitchFamily="49" charset="0"/>
              </a:rPr>
              <a:t>printf</a:t>
            </a:r>
            <a:r>
              <a:rPr lang="en-US" sz="1600" dirty="0">
                <a:solidFill>
                  <a:srgbClr val="FF0000"/>
                </a:solidFill>
                <a:latin typeface="Consolas" pitchFamily="49" charset="0"/>
                <a:cs typeface="Consolas" pitchFamily="49" charset="0"/>
              </a:rPr>
              <a:t>("value of </a:t>
            </a:r>
            <a:r>
              <a:rPr lang="en-US" sz="1600" dirty="0" err="1">
                <a:solidFill>
                  <a:srgbClr val="FF0000"/>
                </a:solidFill>
                <a:latin typeface="Consolas" pitchFamily="49" charset="0"/>
                <a:cs typeface="Consolas" pitchFamily="49" charset="0"/>
              </a:rPr>
              <a:t>arr</a:t>
            </a:r>
            <a:r>
              <a:rPr lang="en-US" sz="1600" dirty="0">
                <a:solidFill>
                  <a:srgbClr val="FF0000"/>
                </a:solidFill>
                <a:latin typeface="Consolas" pitchFamily="49" charset="0"/>
                <a:cs typeface="Consolas" pitchFamily="49" charset="0"/>
              </a:rPr>
              <a:t>[%d] is %d\n", </a:t>
            </a:r>
            <a:r>
              <a:rPr lang="en-US" sz="1600" dirty="0" err="1">
                <a:solidFill>
                  <a:srgbClr val="FF0000"/>
                </a:solidFill>
                <a:latin typeface="Consolas" pitchFamily="49" charset="0"/>
                <a:cs typeface="Consolas" pitchFamily="49" charset="0"/>
              </a:rPr>
              <a:t>i</a:t>
            </a:r>
            <a:r>
              <a:rPr lang="en-US" sz="1600" dirty="0">
                <a:solidFill>
                  <a:srgbClr val="FF0000"/>
                </a:solidFill>
                <a:latin typeface="Consolas" pitchFamily="49" charset="0"/>
                <a:cs typeface="Consolas" pitchFamily="49" charset="0"/>
              </a:rPr>
              <a:t>, </a:t>
            </a:r>
            <a:r>
              <a:rPr lang="en-US" sz="1600" dirty="0" err="1">
                <a:solidFill>
                  <a:srgbClr val="FF0000"/>
                </a:solidFill>
                <a:latin typeface="Consolas" pitchFamily="49" charset="0"/>
                <a:cs typeface="Consolas" pitchFamily="49" charset="0"/>
              </a:rPr>
              <a:t>arr</a:t>
            </a:r>
            <a:r>
              <a:rPr lang="en-US" sz="1600" dirty="0">
                <a:solidFill>
                  <a:srgbClr val="FF0000"/>
                </a:solidFill>
                <a:latin typeface="Consolas" pitchFamily="49" charset="0"/>
                <a:cs typeface="Consolas" pitchFamily="49" charset="0"/>
              </a:rPr>
              <a:t>[</a:t>
            </a:r>
            <a:r>
              <a:rPr lang="en-US" sz="1600" dirty="0" err="1">
                <a:solidFill>
                  <a:srgbClr val="FF0000"/>
                </a:solidFill>
                <a:latin typeface="Consolas" pitchFamily="49" charset="0"/>
                <a:cs typeface="Consolas" pitchFamily="49" charset="0"/>
              </a:rPr>
              <a:t>i</a:t>
            </a: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return</a:t>
            </a:r>
            <a:r>
              <a:rPr lang="en-US" sz="1600" dirty="0">
                <a:solidFill>
                  <a:srgbClr val="FF0000"/>
                </a:solidFill>
                <a:latin typeface="Consolas" pitchFamily="49" charset="0"/>
                <a:cs typeface="Consolas" pitchFamily="49" charset="0"/>
              </a:rPr>
              <a:t> 0;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int</a:t>
            </a:r>
            <a:r>
              <a:rPr lang="en-US" sz="1600" dirty="0">
                <a:solidFill>
                  <a:srgbClr val="FF0000"/>
                </a:solidFill>
                <a:latin typeface="Consolas" pitchFamily="49" charset="0"/>
                <a:cs typeface="Consolas" pitchFamily="49" charset="0"/>
              </a:rPr>
              <a:t> function(</a:t>
            </a:r>
            <a:r>
              <a:rPr lang="en-US" sz="1600" b="1" dirty="0">
                <a:solidFill>
                  <a:srgbClr val="FF0000"/>
                </a:solidFill>
                <a:latin typeface="Consolas" pitchFamily="49" charset="0"/>
                <a:cs typeface="Consolas" pitchFamily="49" charset="0"/>
              </a:rPr>
              <a:t>int</a:t>
            </a:r>
            <a:r>
              <a:rPr lang="en-US" sz="1600" dirty="0">
                <a:solidFill>
                  <a:srgbClr val="FF0000"/>
                </a:solidFill>
                <a:latin typeface="Consolas" pitchFamily="49" charset="0"/>
                <a:cs typeface="Consolas" pitchFamily="49" charset="0"/>
              </a:rPr>
              <a:t> a, </a:t>
            </a:r>
            <a:r>
              <a:rPr lang="en-US" sz="1600" b="1" dirty="0">
                <a:solidFill>
                  <a:srgbClr val="FF0000"/>
                </a:solidFill>
                <a:latin typeface="Consolas" pitchFamily="49" charset="0"/>
                <a:cs typeface="Consolas" pitchFamily="49" charset="0"/>
              </a:rPr>
              <a:t>int</a:t>
            </a:r>
            <a:r>
              <a:rPr lang="en-US" sz="1600" dirty="0">
                <a:solidFill>
                  <a:srgbClr val="FF0000"/>
                </a:solidFill>
                <a:latin typeface="Consolas" pitchFamily="49" charset="0"/>
                <a:cs typeface="Consolas" pitchFamily="49" charset="0"/>
              </a:rPr>
              <a:t>* </a:t>
            </a:r>
            <a:r>
              <a:rPr lang="en-US" sz="1600" dirty="0" err="1">
                <a:solidFill>
                  <a:srgbClr val="FF0000"/>
                </a:solidFill>
                <a:latin typeface="Consolas" pitchFamily="49" charset="0"/>
                <a:cs typeface="Consolas" pitchFamily="49" charset="0"/>
              </a:rPr>
              <a:t>arr</a:t>
            </a: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int</a:t>
            </a:r>
            <a:r>
              <a:rPr lang="en-US" sz="1600" dirty="0">
                <a:solidFill>
                  <a:srgbClr val="FF0000"/>
                </a:solidFill>
                <a:latin typeface="Consolas" pitchFamily="49" charset="0"/>
                <a:cs typeface="Consolas" pitchFamily="49" charset="0"/>
              </a:rPr>
              <a:t> </a:t>
            </a:r>
            <a:r>
              <a:rPr lang="en-US" sz="1600" dirty="0" err="1">
                <a:solidFill>
                  <a:srgbClr val="FF0000"/>
                </a:solidFill>
                <a:latin typeface="Consolas" pitchFamily="49" charset="0"/>
                <a:cs typeface="Consolas" pitchFamily="49" charset="0"/>
              </a:rPr>
              <a:t>i</a:t>
            </a:r>
            <a:r>
              <a:rPr lang="en-US" sz="1600" dirty="0">
                <a:solidFill>
                  <a:srgbClr val="FF0000"/>
                </a:solidFill>
                <a:latin typeface="Consolas" pitchFamily="49" charset="0"/>
                <a:cs typeface="Consolas" pitchFamily="49" charset="0"/>
              </a:rPr>
              <a:t>;   a = a + 20;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dirty="0" err="1">
                <a:solidFill>
                  <a:srgbClr val="FF0000"/>
                </a:solidFill>
                <a:latin typeface="Consolas" pitchFamily="49" charset="0"/>
                <a:cs typeface="Consolas" pitchFamily="49" charset="0"/>
              </a:rPr>
              <a:t>arr</a:t>
            </a:r>
            <a:r>
              <a:rPr lang="en-US" sz="1600" dirty="0">
                <a:solidFill>
                  <a:srgbClr val="FF0000"/>
                </a:solidFill>
                <a:latin typeface="Consolas" pitchFamily="49" charset="0"/>
                <a:cs typeface="Consolas" pitchFamily="49" charset="0"/>
              </a:rPr>
              <a:t>[0] = </a:t>
            </a:r>
            <a:r>
              <a:rPr lang="en-US" sz="1600" dirty="0" err="1">
                <a:solidFill>
                  <a:srgbClr val="FF0000"/>
                </a:solidFill>
                <a:latin typeface="Consolas" pitchFamily="49" charset="0"/>
                <a:cs typeface="Consolas" pitchFamily="49" charset="0"/>
              </a:rPr>
              <a:t>arr</a:t>
            </a:r>
            <a:r>
              <a:rPr lang="en-US" sz="1600" dirty="0">
                <a:solidFill>
                  <a:srgbClr val="FF0000"/>
                </a:solidFill>
                <a:latin typeface="Consolas" pitchFamily="49" charset="0"/>
                <a:cs typeface="Consolas" pitchFamily="49" charset="0"/>
              </a:rPr>
              <a:t>[0] + 50; </a:t>
            </a:r>
            <a:r>
              <a:rPr lang="en-US" sz="1600" dirty="0" err="1">
                <a:solidFill>
                  <a:srgbClr val="FF0000"/>
                </a:solidFill>
                <a:latin typeface="Consolas" pitchFamily="49" charset="0"/>
                <a:cs typeface="Consolas" pitchFamily="49" charset="0"/>
              </a:rPr>
              <a:t>arr</a:t>
            </a:r>
            <a:r>
              <a:rPr lang="en-US" sz="1600" dirty="0">
                <a:solidFill>
                  <a:srgbClr val="FF0000"/>
                </a:solidFill>
                <a:latin typeface="Consolas" pitchFamily="49" charset="0"/>
                <a:cs typeface="Consolas" pitchFamily="49" charset="0"/>
              </a:rPr>
              <a:t>[1] = </a:t>
            </a:r>
            <a:r>
              <a:rPr lang="en-US" sz="1600" dirty="0" err="1">
                <a:solidFill>
                  <a:srgbClr val="FF0000"/>
                </a:solidFill>
                <a:latin typeface="Consolas" pitchFamily="49" charset="0"/>
                <a:cs typeface="Consolas" pitchFamily="49" charset="0"/>
              </a:rPr>
              <a:t>arr</a:t>
            </a:r>
            <a:r>
              <a:rPr lang="en-US" sz="1600" dirty="0">
                <a:solidFill>
                  <a:srgbClr val="FF0000"/>
                </a:solidFill>
                <a:latin typeface="Consolas" pitchFamily="49" charset="0"/>
                <a:cs typeface="Consolas" pitchFamily="49" charset="0"/>
              </a:rPr>
              <a:t>[1] + 50;  </a:t>
            </a:r>
            <a:r>
              <a:rPr lang="en-US" sz="1600" dirty="0" err="1">
                <a:solidFill>
                  <a:srgbClr val="FF0000"/>
                </a:solidFill>
                <a:latin typeface="Consolas" pitchFamily="49" charset="0"/>
                <a:cs typeface="Consolas" pitchFamily="49" charset="0"/>
              </a:rPr>
              <a:t>arr</a:t>
            </a:r>
            <a:r>
              <a:rPr lang="en-US" sz="1600" dirty="0">
                <a:solidFill>
                  <a:srgbClr val="FF0000"/>
                </a:solidFill>
                <a:latin typeface="Consolas" pitchFamily="49" charset="0"/>
                <a:cs typeface="Consolas" pitchFamily="49" charset="0"/>
              </a:rPr>
              <a:t>[2] = </a:t>
            </a:r>
            <a:r>
              <a:rPr lang="en-US" sz="1600" dirty="0" err="1">
                <a:solidFill>
                  <a:srgbClr val="FF0000"/>
                </a:solidFill>
                <a:latin typeface="Consolas" pitchFamily="49" charset="0"/>
                <a:cs typeface="Consolas" pitchFamily="49" charset="0"/>
              </a:rPr>
              <a:t>arr</a:t>
            </a:r>
            <a:r>
              <a:rPr lang="en-US" sz="1600" dirty="0">
                <a:solidFill>
                  <a:srgbClr val="FF0000"/>
                </a:solidFill>
                <a:latin typeface="Consolas" pitchFamily="49" charset="0"/>
                <a:cs typeface="Consolas" pitchFamily="49" charset="0"/>
              </a:rPr>
              <a:t>[2] + 50;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dirty="0" err="1">
                <a:solidFill>
                  <a:srgbClr val="FF0000"/>
                </a:solidFill>
                <a:latin typeface="Consolas" pitchFamily="49" charset="0"/>
                <a:cs typeface="Consolas" pitchFamily="49" charset="0"/>
              </a:rPr>
              <a:t>arr</a:t>
            </a:r>
            <a:r>
              <a:rPr lang="en-US" sz="1600" dirty="0">
                <a:solidFill>
                  <a:srgbClr val="FF0000"/>
                </a:solidFill>
                <a:latin typeface="Consolas" pitchFamily="49" charset="0"/>
                <a:cs typeface="Consolas" pitchFamily="49" charset="0"/>
              </a:rPr>
              <a:t>[3] = </a:t>
            </a:r>
            <a:r>
              <a:rPr lang="en-US" sz="1600" dirty="0" err="1">
                <a:solidFill>
                  <a:srgbClr val="FF0000"/>
                </a:solidFill>
                <a:latin typeface="Consolas" pitchFamily="49" charset="0"/>
                <a:cs typeface="Consolas" pitchFamily="49" charset="0"/>
              </a:rPr>
              <a:t>arr</a:t>
            </a:r>
            <a:r>
              <a:rPr lang="en-US" sz="1600" dirty="0">
                <a:solidFill>
                  <a:srgbClr val="FF0000"/>
                </a:solidFill>
                <a:latin typeface="Consolas" pitchFamily="49" charset="0"/>
                <a:cs typeface="Consolas" pitchFamily="49" charset="0"/>
              </a:rPr>
              <a:t>[3] + 50;    </a:t>
            </a:r>
            <a:r>
              <a:rPr lang="en-US" sz="1600" dirty="0" err="1">
                <a:solidFill>
                  <a:srgbClr val="FF0000"/>
                </a:solidFill>
                <a:latin typeface="Consolas" pitchFamily="49" charset="0"/>
                <a:cs typeface="Consolas" pitchFamily="49" charset="0"/>
              </a:rPr>
              <a:t>arr</a:t>
            </a:r>
            <a:r>
              <a:rPr lang="en-US" sz="1600" dirty="0">
                <a:solidFill>
                  <a:srgbClr val="FF0000"/>
                </a:solidFill>
                <a:latin typeface="Consolas" pitchFamily="49" charset="0"/>
                <a:cs typeface="Consolas" pitchFamily="49" charset="0"/>
              </a:rPr>
              <a:t>[4] = </a:t>
            </a:r>
            <a:r>
              <a:rPr lang="en-US" sz="1600" dirty="0" err="1">
                <a:solidFill>
                  <a:srgbClr val="FF0000"/>
                </a:solidFill>
                <a:latin typeface="Consolas" pitchFamily="49" charset="0"/>
                <a:cs typeface="Consolas" pitchFamily="49" charset="0"/>
              </a:rPr>
              <a:t>arr</a:t>
            </a:r>
            <a:r>
              <a:rPr lang="en-US" sz="1600" dirty="0">
                <a:solidFill>
                  <a:srgbClr val="FF0000"/>
                </a:solidFill>
                <a:latin typeface="Consolas" pitchFamily="49" charset="0"/>
                <a:cs typeface="Consolas" pitchFamily="49" charset="0"/>
              </a:rPr>
              <a:t>[4] + 50;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r>
              <a:rPr lang="en-US" sz="1600" b="1" dirty="0">
                <a:solidFill>
                  <a:srgbClr val="FF0000"/>
                </a:solidFill>
                <a:latin typeface="Consolas" pitchFamily="49" charset="0"/>
                <a:cs typeface="Consolas" pitchFamily="49" charset="0"/>
              </a:rPr>
              <a:t>return</a:t>
            </a:r>
            <a:r>
              <a:rPr lang="en-US" sz="1600" dirty="0">
                <a:solidFill>
                  <a:srgbClr val="FF0000"/>
                </a:solidFill>
                <a:latin typeface="Consolas" pitchFamily="49" charset="0"/>
                <a:cs typeface="Consolas" pitchFamily="49" charset="0"/>
              </a:rPr>
              <a:t> a; </a:t>
            </a:r>
            <a:endParaRPr lang="en-US" sz="1600" dirty="0">
              <a:solidFill>
                <a:srgbClr val="FF0000"/>
              </a:solidFill>
              <a:latin typeface="Arial" pitchFamily="34" charset="0"/>
              <a:cs typeface="Arial" pitchFamily="34" charset="0"/>
            </a:endParaRPr>
          </a:p>
          <a:p>
            <a:pPr eaLnBrk="0" fontAlgn="base" hangingPunct="0">
              <a:spcBef>
                <a:spcPct val="0"/>
              </a:spcBef>
              <a:spcAft>
                <a:spcPct val="0"/>
              </a:spcAft>
            </a:pPr>
            <a:r>
              <a:rPr lang="en-US" sz="1600" dirty="0">
                <a:solidFill>
                  <a:srgbClr val="FF0000"/>
                </a:solidFill>
                <a:latin typeface="Consolas" pitchFamily="49" charset="0"/>
                <a:cs typeface="Consolas" pitchFamily="49" charset="0"/>
              </a:rPr>
              <a:t>} </a:t>
            </a:r>
            <a:endParaRPr lang="en-US" sz="16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1098400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2438400"/>
            <a:ext cx="8458200" cy="4308872"/>
          </a:xfrm>
          <a:prstGeom prst="rect">
            <a:avLst/>
          </a:prstGeom>
        </p:spPr>
        <p:txBody>
          <a:bodyPr wrap="square">
            <a:spAutoFit/>
          </a:bodyPr>
          <a:lstStyle/>
          <a:p>
            <a:pPr marL="342900" indent="-342900">
              <a:spcAft>
                <a:spcPts val="1200"/>
              </a:spcAft>
              <a:buFont typeface="+mj-lt"/>
              <a:buAutoNum type="arabicPeriod"/>
            </a:pPr>
            <a:r>
              <a:rPr lang="en-US" b="1" dirty="0">
                <a:solidFill>
                  <a:srgbClr val="0070C0"/>
                </a:solidFill>
              </a:rPr>
              <a:t>Actual Parameter: </a:t>
            </a:r>
            <a:r>
              <a:rPr lang="en-US" i="1" dirty="0">
                <a:solidFill>
                  <a:srgbClr val="0070C0"/>
                </a:solidFill>
              </a:rPr>
              <a:t>Actual parameters</a:t>
            </a:r>
            <a:r>
              <a:rPr lang="en-US" dirty="0">
                <a:solidFill>
                  <a:srgbClr val="0070C0"/>
                </a:solidFill>
              </a:rPr>
              <a:t> are parameters as they appear in function calls.</a:t>
            </a:r>
          </a:p>
          <a:p>
            <a:pPr>
              <a:spcAft>
                <a:spcPts val="1200"/>
              </a:spcAft>
            </a:pPr>
            <a:r>
              <a:rPr lang="en-US" dirty="0">
                <a:solidFill>
                  <a:srgbClr val="0070C0"/>
                </a:solidFill>
              </a:rPr>
              <a:t>The Parameter that are passed in a function call are called actual arguments. These arguments are defined in the calling function.</a:t>
            </a:r>
          </a:p>
          <a:p>
            <a:pPr>
              <a:spcAft>
                <a:spcPts val="1200"/>
              </a:spcAft>
            </a:pPr>
            <a:r>
              <a:rPr lang="en-US" i="1" dirty="0">
                <a:solidFill>
                  <a:srgbClr val="0070C0"/>
                </a:solidFill>
              </a:rPr>
              <a:t>actual</a:t>
            </a:r>
            <a:r>
              <a:rPr lang="en-US" dirty="0">
                <a:solidFill>
                  <a:srgbClr val="0070C0"/>
                </a:solidFill>
              </a:rPr>
              <a:t> arguments are the source of information; calling programs pass </a:t>
            </a:r>
            <a:r>
              <a:rPr lang="en-US" i="1" dirty="0">
                <a:solidFill>
                  <a:srgbClr val="0070C0"/>
                </a:solidFill>
              </a:rPr>
              <a:t>actual arguments</a:t>
            </a:r>
            <a:r>
              <a:rPr lang="en-US" dirty="0">
                <a:solidFill>
                  <a:srgbClr val="0070C0"/>
                </a:solidFill>
              </a:rPr>
              <a:t> to called functions. The called functions access the information using corresponding </a:t>
            </a:r>
            <a:r>
              <a:rPr lang="en-US" i="1" dirty="0">
                <a:solidFill>
                  <a:srgbClr val="0070C0"/>
                </a:solidFill>
              </a:rPr>
              <a:t>formal arguments</a:t>
            </a:r>
            <a:r>
              <a:rPr lang="en-US" dirty="0">
                <a:solidFill>
                  <a:srgbClr val="0070C0"/>
                </a:solidFill>
              </a:rPr>
              <a:t>.</a:t>
            </a:r>
          </a:p>
          <a:p>
            <a:pPr marL="342900" indent="-342900">
              <a:spcAft>
                <a:spcPts val="1200"/>
              </a:spcAft>
              <a:buFont typeface="+mj-lt"/>
              <a:buAutoNum type="arabicPeriod" startAt="2"/>
            </a:pPr>
            <a:r>
              <a:rPr lang="en-US" b="1" dirty="0">
                <a:solidFill>
                  <a:srgbClr val="0070C0"/>
                </a:solidFill>
              </a:rPr>
              <a:t>Formal arguments: </a:t>
            </a:r>
            <a:r>
              <a:rPr lang="en-US" i="1" dirty="0">
                <a:solidFill>
                  <a:srgbClr val="0070C0"/>
                </a:solidFill>
              </a:rPr>
              <a:t>Formal parameters</a:t>
            </a:r>
            <a:r>
              <a:rPr lang="en-US" dirty="0">
                <a:solidFill>
                  <a:srgbClr val="0070C0"/>
                </a:solidFill>
              </a:rPr>
              <a:t> are parameters as they appear in function declarations.</a:t>
            </a:r>
          </a:p>
          <a:p>
            <a:pPr>
              <a:spcAft>
                <a:spcPts val="1200"/>
              </a:spcAft>
            </a:pPr>
            <a:r>
              <a:rPr lang="en-US" dirty="0">
                <a:solidFill>
                  <a:srgbClr val="0070C0"/>
                </a:solidFill>
              </a:rPr>
              <a:t>The formal arguments are the parameters/arguments in a function declaration. The scope of formal arguments is local to the function definition in which they are used. Formal arguments belong to the called function. Formal arguments are a copy of the actual arguments. A change in formal arguments would not be reflected in the actual arguments. </a:t>
            </a:r>
          </a:p>
        </p:txBody>
      </p:sp>
      <p:sp>
        <p:nvSpPr>
          <p:cNvPr id="3" name="Rectangle 2"/>
          <p:cNvSpPr/>
          <p:nvPr/>
        </p:nvSpPr>
        <p:spPr>
          <a:xfrm>
            <a:off x="4572001" y="1"/>
            <a:ext cx="2121671" cy="584775"/>
          </a:xfrm>
          <a:prstGeom prst="rect">
            <a:avLst/>
          </a:prstGeom>
        </p:spPr>
        <p:txBody>
          <a:bodyPr wrap="none">
            <a:spAutoFit/>
          </a:bodyPr>
          <a:lstStyle/>
          <a:p>
            <a:r>
              <a:rPr lang="en-US" sz="3200" b="1" dirty="0">
                <a:solidFill>
                  <a:srgbClr val="0070C0"/>
                </a:solidFill>
              </a:rPr>
              <a:t>Parameters</a:t>
            </a:r>
            <a:endParaRPr lang="en-US" sz="3200" dirty="0">
              <a:solidFill>
                <a:srgbClr val="0070C0"/>
              </a:solidFill>
            </a:endParaRPr>
          </a:p>
        </p:txBody>
      </p:sp>
      <p:sp>
        <p:nvSpPr>
          <p:cNvPr id="4" name="Rectangle 3"/>
          <p:cNvSpPr/>
          <p:nvPr/>
        </p:nvSpPr>
        <p:spPr>
          <a:xfrm>
            <a:off x="1828800" y="457200"/>
            <a:ext cx="8610600" cy="2416046"/>
          </a:xfrm>
          <a:prstGeom prst="rect">
            <a:avLst/>
          </a:prstGeom>
        </p:spPr>
        <p:txBody>
          <a:bodyPr wrap="square">
            <a:spAutoFit/>
          </a:bodyPr>
          <a:lstStyle/>
          <a:p>
            <a:pPr>
              <a:spcAft>
                <a:spcPts val="600"/>
              </a:spcAft>
            </a:pPr>
            <a:r>
              <a:rPr lang="en-US" dirty="0">
                <a:solidFill>
                  <a:srgbClr val="0070C0"/>
                </a:solidFill>
              </a:rPr>
              <a:t>The term </a:t>
            </a:r>
            <a:r>
              <a:rPr lang="en-US" i="1" dirty="0">
                <a:solidFill>
                  <a:srgbClr val="0070C0"/>
                </a:solidFill>
              </a:rPr>
              <a:t>parameter</a:t>
            </a:r>
            <a:r>
              <a:rPr lang="en-US" dirty="0">
                <a:solidFill>
                  <a:srgbClr val="0070C0"/>
                </a:solidFill>
              </a:rPr>
              <a:t> refers to any declaration within the parentheses following the function name in a function declaration or definition;</a:t>
            </a:r>
          </a:p>
          <a:p>
            <a:pPr>
              <a:spcAft>
                <a:spcPts val="1200"/>
              </a:spcAft>
            </a:pPr>
            <a:r>
              <a:rPr lang="en-US" dirty="0">
                <a:solidFill>
                  <a:srgbClr val="0070C0"/>
                </a:solidFill>
              </a:rPr>
              <a:t>A parameter is an (unbound) variable, while the argument can be a value or variable or more complex expression involving values and variables. In case of call by value, what is passed to the function is the value of the argument </a:t>
            </a:r>
          </a:p>
          <a:p>
            <a:pPr>
              <a:spcAft>
                <a:spcPts val="1200"/>
              </a:spcAft>
            </a:pPr>
            <a:r>
              <a:rPr lang="en-US" dirty="0">
                <a:solidFill>
                  <a:srgbClr val="0070C0"/>
                </a:solidFill>
              </a:rPr>
              <a:t>Parameters appear in procedure definitions; arguments appear in procedure calls. </a:t>
            </a:r>
          </a:p>
          <a:p>
            <a:pPr>
              <a:spcAft>
                <a:spcPts val="1200"/>
              </a:spcAft>
            </a:pPr>
            <a:r>
              <a:rPr lang="en-US" dirty="0">
                <a:solidFill>
                  <a:srgbClr val="0070C0"/>
                </a:solidFill>
              </a:rPr>
              <a:t> </a:t>
            </a:r>
          </a:p>
        </p:txBody>
      </p:sp>
    </p:spTree>
    <p:extLst>
      <p:ext uri="{BB962C8B-B14F-4D97-AF65-F5344CB8AC3E}">
        <p14:creationId xmlns:p14="http://schemas.microsoft.com/office/powerpoint/2010/main" val="2026667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4600" y="230832"/>
            <a:ext cx="77724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lnSpc>
                <a:spcPct val="150000"/>
              </a:lnSpc>
              <a:spcBef>
                <a:spcPct val="0"/>
              </a:spcBef>
              <a:spcAft>
                <a:spcPct val="0"/>
              </a:spcAft>
            </a:pPr>
            <a:r>
              <a:rPr lang="en-US" sz="2000" dirty="0">
                <a:solidFill>
                  <a:srgbClr val="FF0000"/>
                </a:solidFill>
                <a:latin typeface="Arial" pitchFamily="34" charset="0"/>
                <a:cs typeface="Arial" pitchFamily="34" charset="0"/>
              </a:rPr>
              <a:t>#include &lt;</a:t>
            </a:r>
            <a:r>
              <a:rPr lang="en-US" sz="2000" dirty="0" err="1">
                <a:solidFill>
                  <a:srgbClr val="FF0000"/>
                </a:solidFill>
                <a:latin typeface="Arial" pitchFamily="34" charset="0"/>
                <a:cs typeface="Arial" pitchFamily="34" charset="0"/>
              </a:rPr>
              <a:t>stdio.h</a:t>
            </a:r>
            <a:r>
              <a:rPr lang="en-US" sz="2000" dirty="0">
                <a:solidFill>
                  <a:srgbClr val="FF0000"/>
                </a:solidFill>
                <a:latin typeface="Arial" pitchFamily="34" charset="0"/>
                <a:cs typeface="Arial" pitchFamily="34" charset="0"/>
              </a:rPr>
              <a:t>&gt;</a:t>
            </a:r>
          </a:p>
          <a:p>
            <a:pPr algn="just" eaLnBrk="0" fontAlgn="base" hangingPunct="0">
              <a:lnSpc>
                <a:spcPct val="150000"/>
              </a:lnSpc>
              <a:spcBef>
                <a:spcPct val="0"/>
              </a:spcBef>
              <a:spcAft>
                <a:spcPct val="0"/>
              </a:spcAft>
            </a:pPr>
            <a:r>
              <a:rPr lang="en-US" sz="2000" dirty="0">
                <a:solidFill>
                  <a:srgbClr val="FF0000"/>
                </a:solidFill>
                <a:latin typeface="Arial" pitchFamily="34" charset="0"/>
                <a:cs typeface="Arial" pitchFamily="34" charset="0"/>
              </a:rPr>
              <a:t>void sum(int </a:t>
            </a:r>
            <a:r>
              <a:rPr lang="en-US" sz="2000" dirty="0" err="1">
                <a:solidFill>
                  <a:srgbClr val="FF0000"/>
                </a:solidFill>
                <a:latin typeface="Arial" pitchFamily="34" charset="0"/>
                <a:cs typeface="Arial" pitchFamily="34" charset="0"/>
              </a:rPr>
              <a:t>i</a:t>
            </a:r>
            <a:r>
              <a:rPr lang="en-US" sz="2000" dirty="0">
                <a:solidFill>
                  <a:srgbClr val="FF0000"/>
                </a:solidFill>
                <a:latin typeface="Arial" pitchFamily="34" charset="0"/>
                <a:cs typeface="Arial" pitchFamily="34" charset="0"/>
              </a:rPr>
              <a:t>, int j, int k); /* Function Prototype </a:t>
            </a:r>
            <a:r>
              <a:rPr lang="en-US" sz="2000" dirty="0" smtClean="0">
                <a:solidFill>
                  <a:srgbClr val="FF0000"/>
                </a:solidFill>
                <a:latin typeface="Arial" pitchFamily="34" charset="0"/>
                <a:cs typeface="Arial" pitchFamily="34" charset="0"/>
              </a:rPr>
              <a:t>*/</a:t>
            </a:r>
          </a:p>
          <a:p>
            <a:pPr algn="just" eaLnBrk="0" fontAlgn="base" hangingPunct="0">
              <a:lnSpc>
                <a:spcPct val="150000"/>
              </a:lnSpc>
              <a:spcBef>
                <a:spcPct val="0"/>
              </a:spcBef>
              <a:spcAft>
                <a:spcPct val="0"/>
              </a:spcAft>
            </a:pPr>
            <a:r>
              <a:rPr lang="en-US" sz="2000" dirty="0" smtClean="0">
                <a:solidFill>
                  <a:srgbClr val="FF0000"/>
                </a:solidFill>
                <a:latin typeface="Arial" pitchFamily="34" charset="0"/>
                <a:cs typeface="Arial" pitchFamily="34" charset="0"/>
              </a:rPr>
              <a:t> </a:t>
            </a:r>
            <a:r>
              <a:rPr lang="en-US" sz="2000" dirty="0">
                <a:solidFill>
                  <a:srgbClr val="FF0000"/>
                </a:solidFill>
                <a:latin typeface="Arial" pitchFamily="34" charset="0"/>
                <a:cs typeface="Arial" pitchFamily="34" charset="0"/>
              </a:rPr>
              <a:t>main()</a:t>
            </a:r>
          </a:p>
          <a:p>
            <a:pPr algn="just" eaLnBrk="0" fontAlgn="base" hangingPunct="0">
              <a:lnSpc>
                <a:spcPct val="150000"/>
              </a:lnSpc>
              <a:spcBef>
                <a:spcPct val="0"/>
              </a:spcBef>
              <a:spcAft>
                <a:spcPct val="0"/>
              </a:spcAft>
            </a:pPr>
            <a:r>
              <a:rPr lang="en-US" sz="2000" dirty="0">
                <a:solidFill>
                  <a:srgbClr val="FF0000"/>
                </a:solidFill>
                <a:latin typeface="Arial" pitchFamily="34" charset="0"/>
                <a:cs typeface="Arial" pitchFamily="34" charset="0"/>
              </a:rPr>
              <a:t>{</a:t>
            </a:r>
          </a:p>
          <a:p>
            <a:pPr algn="just" eaLnBrk="0" fontAlgn="base" hangingPunct="0">
              <a:lnSpc>
                <a:spcPct val="150000"/>
              </a:lnSpc>
              <a:spcBef>
                <a:spcPct val="0"/>
              </a:spcBef>
              <a:spcAft>
                <a:spcPct val="0"/>
              </a:spcAft>
            </a:pPr>
            <a:r>
              <a:rPr lang="en-US" sz="2000" dirty="0">
                <a:solidFill>
                  <a:srgbClr val="FF0000"/>
                </a:solidFill>
                <a:latin typeface="Arial" pitchFamily="34" charset="0"/>
                <a:cs typeface="Arial" pitchFamily="34" charset="0"/>
              </a:rPr>
              <a:t>      int a = 5;</a:t>
            </a:r>
          </a:p>
          <a:p>
            <a:pPr algn="just" eaLnBrk="0" fontAlgn="base" hangingPunct="0">
              <a:lnSpc>
                <a:spcPct val="150000"/>
              </a:lnSpc>
              <a:spcBef>
                <a:spcPct val="0"/>
              </a:spcBef>
              <a:spcAft>
                <a:spcPct val="0"/>
              </a:spcAft>
            </a:pPr>
            <a:r>
              <a:rPr lang="en-US" sz="2000" dirty="0">
                <a:solidFill>
                  <a:srgbClr val="FF0000"/>
                </a:solidFill>
                <a:latin typeface="Arial" pitchFamily="34" charset="0"/>
                <a:cs typeface="Arial" pitchFamily="34" charset="0"/>
              </a:rPr>
              <a:t>      sum(3, 2 * a, a); /* calling function  with  a is actual parameter*/</a:t>
            </a:r>
          </a:p>
          <a:p>
            <a:pPr algn="just" eaLnBrk="0" fontAlgn="base" hangingPunct="0">
              <a:lnSpc>
                <a:spcPct val="150000"/>
              </a:lnSpc>
              <a:spcBef>
                <a:spcPct val="0"/>
              </a:spcBef>
              <a:spcAft>
                <a:spcPct val="0"/>
              </a:spcAft>
            </a:pPr>
            <a:r>
              <a:rPr lang="en-US" sz="2000" dirty="0">
                <a:solidFill>
                  <a:srgbClr val="FF0000"/>
                </a:solidFill>
                <a:latin typeface="Arial" pitchFamily="34" charset="0"/>
                <a:cs typeface="Arial" pitchFamily="34" charset="0"/>
              </a:rPr>
              <a:t>      </a:t>
            </a:r>
            <a:r>
              <a:rPr lang="en-US" sz="2000" dirty="0" err="1" smtClean="0">
                <a:solidFill>
                  <a:srgbClr val="FF0000"/>
                </a:solidFill>
                <a:latin typeface="Arial" pitchFamily="34" charset="0"/>
                <a:cs typeface="Arial" pitchFamily="34" charset="0"/>
              </a:rPr>
              <a:t>getch</a:t>
            </a:r>
            <a:r>
              <a:rPr lang="en-US" sz="2000" dirty="0" smtClean="0">
                <a:solidFill>
                  <a:srgbClr val="FF0000"/>
                </a:solidFill>
                <a:latin typeface="Arial" pitchFamily="34" charset="0"/>
                <a:cs typeface="Arial" pitchFamily="34" charset="0"/>
              </a:rPr>
              <a:t>();</a:t>
            </a:r>
            <a:endParaRPr lang="en-US" sz="2000" dirty="0">
              <a:solidFill>
                <a:srgbClr val="FF0000"/>
              </a:solidFill>
              <a:latin typeface="Arial" pitchFamily="34" charset="0"/>
              <a:cs typeface="Arial" pitchFamily="34" charset="0"/>
            </a:endParaRPr>
          </a:p>
          <a:p>
            <a:pPr algn="just" eaLnBrk="0" fontAlgn="base" hangingPunct="0">
              <a:lnSpc>
                <a:spcPct val="150000"/>
              </a:lnSpc>
              <a:spcBef>
                <a:spcPct val="0"/>
              </a:spcBef>
              <a:spcAft>
                <a:spcPct val="0"/>
              </a:spcAft>
            </a:pPr>
            <a:r>
              <a:rPr lang="en-US" sz="2000" dirty="0">
                <a:solidFill>
                  <a:srgbClr val="FF0000"/>
                </a:solidFill>
                <a:latin typeface="Arial" pitchFamily="34" charset="0"/>
                <a:cs typeface="Arial" pitchFamily="34" charset="0"/>
              </a:rPr>
              <a:t>}</a:t>
            </a:r>
          </a:p>
          <a:p>
            <a:pPr algn="just" eaLnBrk="0" fontAlgn="base" hangingPunct="0">
              <a:lnSpc>
                <a:spcPct val="150000"/>
              </a:lnSpc>
              <a:spcBef>
                <a:spcPct val="0"/>
              </a:spcBef>
              <a:spcAft>
                <a:spcPct val="0"/>
              </a:spcAft>
            </a:pPr>
            <a:r>
              <a:rPr lang="en-US" sz="2000" dirty="0">
                <a:solidFill>
                  <a:srgbClr val="FF0000"/>
                </a:solidFill>
                <a:latin typeface="Arial" pitchFamily="34" charset="0"/>
                <a:cs typeface="Arial" pitchFamily="34" charset="0"/>
              </a:rPr>
              <a:t>void sum(int </a:t>
            </a:r>
            <a:r>
              <a:rPr lang="en-US" sz="2000" dirty="0" err="1">
                <a:solidFill>
                  <a:srgbClr val="FF0000"/>
                </a:solidFill>
                <a:latin typeface="Arial" pitchFamily="34" charset="0"/>
                <a:cs typeface="Arial" pitchFamily="34" charset="0"/>
              </a:rPr>
              <a:t>i</a:t>
            </a:r>
            <a:r>
              <a:rPr lang="en-US" sz="2000" dirty="0">
                <a:solidFill>
                  <a:srgbClr val="FF0000"/>
                </a:solidFill>
                <a:latin typeface="Arial" pitchFamily="34" charset="0"/>
                <a:cs typeface="Arial" pitchFamily="34" charset="0"/>
              </a:rPr>
              <a:t>, int j, int k) /* </a:t>
            </a:r>
            <a:r>
              <a:rPr lang="en-US" sz="2000" dirty="0" err="1" smtClean="0">
                <a:solidFill>
                  <a:srgbClr val="FF0000"/>
                </a:solidFill>
                <a:latin typeface="Arial" pitchFamily="34" charset="0"/>
                <a:cs typeface="Arial" pitchFamily="34" charset="0"/>
              </a:rPr>
              <a:t>i,j,k</a:t>
            </a:r>
            <a:r>
              <a:rPr lang="en-US" sz="2000" dirty="0" smtClean="0">
                <a:solidFill>
                  <a:srgbClr val="FF0000"/>
                </a:solidFill>
                <a:latin typeface="Arial" pitchFamily="34" charset="0"/>
                <a:cs typeface="Arial" pitchFamily="34" charset="0"/>
              </a:rPr>
              <a:t> </a:t>
            </a:r>
            <a:r>
              <a:rPr lang="en-US" sz="2000" dirty="0">
                <a:solidFill>
                  <a:srgbClr val="FF0000"/>
                </a:solidFill>
                <a:latin typeface="Arial" pitchFamily="34" charset="0"/>
                <a:cs typeface="Arial" pitchFamily="34" charset="0"/>
              </a:rPr>
              <a:t>are formal parameter*/</a:t>
            </a:r>
          </a:p>
          <a:p>
            <a:pPr algn="just" eaLnBrk="0" fontAlgn="base" hangingPunct="0">
              <a:lnSpc>
                <a:spcPct val="150000"/>
              </a:lnSpc>
              <a:spcBef>
                <a:spcPct val="0"/>
              </a:spcBef>
              <a:spcAft>
                <a:spcPct val="0"/>
              </a:spcAft>
            </a:pPr>
            <a:r>
              <a:rPr lang="en-US" sz="2000" dirty="0">
                <a:solidFill>
                  <a:srgbClr val="FF0000"/>
                </a:solidFill>
                <a:latin typeface="Arial" pitchFamily="34" charset="0"/>
                <a:cs typeface="Arial" pitchFamily="34" charset="0"/>
              </a:rPr>
              <a:t> {</a:t>
            </a:r>
          </a:p>
          <a:p>
            <a:pPr algn="just" eaLnBrk="0" fontAlgn="base" hangingPunct="0">
              <a:lnSpc>
                <a:spcPct val="150000"/>
              </a:lnSpc>
              <a:spcBef>
                <a:spcPct val="0"/>
              </a:spcBef>
              <a:spcAft>
                <a:spcPct val="0"/>
              </a:spcAft>
            </a:pPr>
            <a:r>
              <a:rPr lang="en-US" sz="2000" dirty="0">
                <a:solidFill>
                  <a:srgbClr val="FF0000"/>
                </a:solidFill>
                <a:latin typeface="Arial" pitchFamily="34" charset="0"/>
                <a:cs typeface="Arial" pitchFamily="34" charset="0"/>
              </a:rPr>
              <a:t>       int s;</a:t>
            </a:r>
          </a:p>
          <a:p>
            <a:pPr algn="just" eaLnBrk="0" fontAlgn="base" hangingPunct="0">
              <a:lnSpc>
                <a:spcPct val="150000"/>
              </a:lnSpc>
              <a:spcBef>
                <a:spcPct val="0"/>
              </a:spcBef>
              <a:spcAft>
                <a:spcPct val="0"/>
              </a:spcAft>
            </a:pPr>
            <a:r>
              <a:rPr lang="en-US" sz="2000" dirty="0">
                <a:solidFill>
                  <a:srgbClr val="FF0000"/>
                </a:solidFill>
                <a:latin typeface="Arial" pitchFamily="34" charset="0"/>
                <a:cs typeface="Arial" pitchFamily="34" charset="0"/>
              </a:rPr>
              <a:t>       s = </a:t>
            </a:r>
            <a:r>
              <a:rPr lang="en-US" sz="2000" dirty="0" err="1">
                <a:solidFill>
                  <a:srgbClr val="FF0000"/>
                </a:solidFill>
                <a:latin typeface="Arial" pitchFamily="34" charset="0"/>
                <a:cs typeface="Arial" pitchFamily="34" charset="0"/>
              </a:rPr>
              <a:t>i</a:t>
            </a:r>
            <a:r>
              <a:rPr lang="en-US" sz="2000" dirty="0">
                <a:solidFill>
                  <a:srgbClr val="FF0000"/>
                </a:solidFill>
                <a:latin typeface="Arial" pitchFamily="34" charset="0"/>
                <a:cs typeface="Arial" pitchFamily="34" charset="0"/>
              </a:rPr>
              <a:t> + j + k;</a:t>
            </a:r>
          </a:p>
          <a:p>
            <a:pPr algn="just" eaLnBrk="0" fontAlgn="base" hangingPunct="0">
              <a:lnSpc>
                <a:spcPct val="150000"/>
              </a:lnSpc>
              <a:spcBef>
                <a:spcPct val="0"/>
              </a:spcBef>
              <a:spcAft>
                <a:spcPct val="0"/>
              </a:spcAft>
            </a:pPr>
            <a:r>
              <a:rPr lang="en-US" sz="2000" dirty="0">
                <a:solidFill>
                  <a:srgbClr val="FF0000"/>
                </a:solidFill>
                <a:latin typeface="Arial" pitchFamily="34" charset="0"/>
                <a:cs typeface="Arial" pitchFamily="34" charset="0"/>
              </a:rPr>
              <a:t>       </a:t>
            </a:r>
            <a:r>
              <a:rPr lang="en-US" sz="2000" dirty="0" err="1">
                <a:solidFill>
                  <a:srgbClr val="FF0000"/>
                </a:solidFill>
                <a:latin typeface="Arial" pitchFamily="34" charset="0"/>
                <a:cs typeface="Arial" pitchFamily="34" charset="0"/>
              </a:rPr>
              <a:t>printf</a:t>
            </a:r>
            <a:r>
              <a:rPr lang="en-US" sz="2000" dirty="0">
                <a:solidFill>
                  <a:srgbClr val="FF0000"/>
                </a:solidFill>
                <a:latin typeface="Arial" pitchFamily="34" charset="0"/>
                <a:cs typeface="Arial" pitchFamily="34" charset="0"/>
              </a:rPr>
              <a:t>("sum is %d", s);</a:t>
            </a:r>
          </a:p>
          <a:p>
            <a:pPr algn="just" eaLnBrk="0" fontAlgn="base" hangingPunct="0">
              <a:lnSpc>
                <a:spcPct val="150000"/>
              </a:lnSpc>
              <a:spcBef>
                <a:spcPct val="0"/>
              </a:spcBef>
              <a:spcAft>
                <a:spcPct val="0"/>
              </a:spcAft>
            </a:pPr>
            <a:r>
              <a:rPr lang="en-US" sz="2000" dirty="0" smtClean="0">
                <a:solidFill>
                  <a:srgbClr val="FF0000"/>
                </a:solidFill>
                <a:latin typeface="Arial" pitchFamily="34" charset="0"/>
                <a:cs typeface="Arial" pitchFamily="34" charset="0"/>
              </a:rPr>
              <a:t>}</a:t>
            </a:r>
            <a:r>
              <a:rPr lang="en-US" sz="2000" dirty="0">
                <a:solidFill>
                  <a:srgbClr val="FF0000"/>
                </a:solidFill>
                <a:latin typeface="Arial" pitchFamily="34" charset="0"/>
                <a:cs typeface="Arial" pitchFamily="34" charset="0"/>
              </a:rPr>
              <a:t> </a:t>
            </a:r>
          </a:p>
        </p:txBody>
      </p:sp>
      <p:sp>
        <p:nvSpPr>
          <p:cNvPr id="5" name="Rectangle 4"/>
          <p:cNvSpPr/>
          <p:nvPr/>
        </p:nvSpPr>
        <p:spPr>
          <a:xfrm>
            <a:off x="5334001" y="0"/>
            <a:ext cx="1133645" cy="369332"/>
          </a:xfrm>
          <a:prstGeom prst="rect">
            <a:avLst/>
          </a:prstGeom>
        </p:spPr>
        <p:txBody>
          <a:bodyPr wrap="none">
            <a:spAutoFit/>
          </a:bodyPr>
          <a:lstStyle/>
          <a:p>
            <a:pPr lvl="0" algn="ctr" fontAlgn="base">
              <a:spcBef>
                <a:spcPct val="0"/>
              </a:spcBef>
              <a:spcAft>
                <a:spcPct val="0"/>
              </a:spcAft>
            </a:pPr>
            <a:r>
              <a:rPr lang="en-US" b="1" u="sng" dirty="0">
                <a:solidFill>
                  <a:srgbClr val="FF0000"/>
                </a:solidFill>
                <a:latin typeface="Arial" pitchFamily="34" charset="0"/>
                <a:cs typeface="Arial" pitchFamily="34" charset="0"/>
              </a:rPr>
              <a:t>Example</a:t>
            </a:r>
          </a:p>
        </p:txBody>
      </p:sp>
    </p:spTree>
    <p:extLst>
      <p:ext uri="{BB962C8B-B14F-4D97-AF65-F5344CB8AC3E}">
        <p14:creationId xmlns:p14="http://schemas.microsoft.com/office/powerpoint/2010/main" val="13216558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24400" y="0"/>
            <a:ext cx="3124702" cy="523220"/>
          </a:xfrm>
          <a:prstGeom prst="rect">
            <a:avLst/>
          </a:prstGeom>
        </p:spPr>
        <p:txBody>
          <a:bodyPr wrap="none">
            <a:spAutoFit/>
          </a:bodyPr>
          <a:lstStyle/>
          <a:p>
            <a:r>
              <a:rPr lang="en-US" sz="2800" b="1" dirty="0">
                <a:solidFill>
                  <a:srgbClr val="0070C0"/>
                </a:solidFill>
              </a:rPr>
              <a:t>CALLING FUNCTION</a:t>
            </a:r>
          </a:p>
        </p:txBody>
      </p:sp>
      <p:sp>
        <p:nvSpPr>
          <p:cNvPr id="3" name="Rectangle 2"/>
          <p:cNvSpPr/>
          <p:nvPr/>
        </p:nvSpPr>
        <p:spPr>
          <a:xfrm>
            <a:off x="1828800" y="457201"/>
            <a:ext cx="8458200" cy="6186309"/>
          </a:xfrm>
          <a:prstGeom prst="rect">
            <a:avLst/>
          </a:prstGeom>
        </p:spPr>
        <p:txBody>
          <a:bodyPr wrap="square">
            <a:spAutoFit/>
          </a:bodyPr>
          <a:lstStyle/>
          <a:p>
            <a:r>
              <a:rPr lang="en-US" dirty="0">
                <a:solidFill>
                  <a:srgbClr val="0070C0"/>
                </a:solidFill>
              </a:rPr>
              <a:t>There are two types of functions in C language. A calling function and a called function.</a:t>
            </a:r>
          </a:p>
          <a:p>
            <a:pPr marL="285750" indent="-285750">
              <a:buFont typeface="Arial" panose="020B0604020202020204" pitchFamily="34" charset="0"/>
              <a:buChar char="•"/>
            </a:pPr>
            <a:r>
              <a:rPr lang="en-US" dirty="0">
                <a:solidFill>
                  <a:srgbClr val="0070C0"/>
                </a:solidFill>
              </a:rPr>
              <a:t> 	A calling function invokes the called function, by supplying the required arguments, if necessary, to the called function.</a:t>
            </a:r>
          </a:p>
          <a:p>
            <a:pPr marL="285750" indent="-285750">
              <a:buFont typeface="Arial" panose="020B0604020202020204" pitchFamily="34" charset="0"/>
              <a:buChar char="•"/>
            </a:pPr>
            <a:r>
              <a:rPr lang="en-US" dirty="0">
                <a:solidFill>
                  <a:srgbClr val="0070C0"/>
                </a:solidFill>
              </a:rPr>
              <a:t> 	The calling function receives the return value from the called function if there is one. Both of these functions can be user defined or library functions. Often a function gets invoked in main(), in which case, it becomes the called function </a:t>
            </a:r>
            <a:r>
              <a:rPr lang="en-US" dirty="0" smtClean="0">
                <a:solidFill>
                  <a:srgbClr val="0070C0"/>
                </a:solidFill>
              </a:rPr>
              <a:t>and main() becomes the calling function.</a:t>
            </a:r>
            <a:endParaRPr lang="en-US" dirty="0">
              <a:solidFill>
                <a:srgbClr val="0070C0"/>
              </a:solidFill>
            </a:endParaRPr>
          </a:p>
          <a:p>
            <a:pPr marL="285750" indent="-285750">
              <a:buFont typeface="Arial" panose="020B0604020202020204" pitchFamily="34" charset="0"/>
              <a:buChar char="•"/>
            </a:pPr>
            <a:r>
              <a:rPr lang="en-US" dirty="0">
                <a:solidFill>
                  <a:srgbClr val="0070C0"/>
                </a:solidFill>
              </a:rPr>
              <a:t>	 When a </a:t>
            </a:r>
            <a:r>
              <a:rPr lang="en-US" dirty="0" smtClean="0">
                <a:solidFill>
                  <a:srgbClr val="0070C0"/>
                </a:solidFill>
              </a:rPr>
              <a:t>function(calling </a:t>
            </a:r>
            <a:r>
              <a:rPr lang="en-US" dirty="0">
                <a:solidFill>
                  <a:srgbClr val="0070C0"/>
                </a:solidFill>
              </a:rPr>
              <a:t>function) calls another function(called function), program control is transferred to the called function. A called function performs specific task defined in functions body and when called function terminates either by return statement or when its function-ending closing brace is reached, program control returns back to the calling function.</a:t>
            </a:r>
          </a:p>
          <a:p>
            <a:endParaRPr lang="en-US" dirty="0">
              <a:solidFill>
                <a:srgbClr val="0070C0"/>
              </a:solidFill>
            </a:endParaRPr>
          </a:p>
          <a:p>
            <a:pPr marL="742950" lvl="1" indent="-285750">
              <a:buFont typeface="Arial" panose="020B0604020202020204" pitchFamily="34" charset="0"/>
              <a:buChar char="•"/>
            </a:pPr>
            <a:r>
              <a:rPr lang="en-US" dirty="0">
                <a:solidFill>
                  <a:srgbClr val="0070C0"/>
                </a:solidFill>
              </a:rPr>
              <a:t>Call a C function just by writing function name with opening and closing round </a:t>
            </a:r>
          </a:p>
          <a:p>
            <a:r>
              <a:rPr lang="en-US" dirty="0">
                <a:solidFill>
                  <a:srgbClr val="0070C0"/>
                </a:solidFill>
              </a:rPr>
              <a:t>brackets followed with semicolon. If we have to supply parameters then we can write parameters inside pair of round brackets. Note : Parameters are optional.</a:t>
            </a:r>
          </a:p>
          <a:p>
            <a:endParaRPr lang="en-US" dirty="0">
              <a:solidFill>
                <a:srgbClr val="00B050"/>
              </a:solidFill>
            </a:endParaRPr>
          </a:p>
          <a:p>
            <a:r>
              <a:rPr lang="en-US" dirty="0">
                <a:solidFill>
                  <a:srgbClr val="FF0000"/>
                </a:solidFill>
              </a:rPr>
              <a:t> Syntax : - 	</a:t>
            </a:r>
            <a:r>
              <a:rPr lang="en-US" dirty="0" err="1">
                <a:solidFill>
                  <a:srgbClr val="FF0000"/>
                </a:solidFill>
              </a:rPr>
              <a:t>function_name</a:t>
            </a:r>
            <a:r>
              <a:rPr lang="en-US" dirty="0">
                <a:solidFill>
                  <a:srgbClr val="FF0000"/>
                </a:solidFill>
              </a:rPr>
              <a:t>(Parameter1 ,Parameter2 ,....Parameter n);</a:t>
            </a:r>
          </a:p>
          <a:p>
            <a:r>
              <a:rPr lang="en-US" dirty="0">
                <a:solidFill>
                  <a:srgbClr val="FF0000"/>
                </a:solidFill>
              </a:rPr>
              <a:t> Example : -  	int sum = </a:t>
            </a:r>
            <a:r>
              <a:rPr lang="en-US" dirty="0" err="1">
                <a:solidFill>
                  <a:srgbClr val="FF0000"/>
                </a:solidFill>
              </a:rPr>
              <a:t>getSum</a:t>
            </a:r>
            <a:r>
              <a:rPr lang="en-US" dirty="0">
                <a:solidFill>
                  <a:srgbClr val="FF0000"/>
                </a:solidFill>
              </a:rPr>
              <a:t>(5, 7);</a:t>
            </a:r>
          </a:p>
          <a:p>
            <a:r>
              <a:rPr lang="en-US" dirty="0">
                <a:solidFill>
                  <a:srgbClr val="FF0000"/>
                </a:solidFill>
              </a:rPr>
              <a:t>		a=</a:t>
            </a:r>
            <a:r>
              <a:rPr lang="en-US" dirty="0" err="1">
                <a:solidFill>
                  <a:srgbClr val="FF0000"/>
                </a:solidFill>
              </a:rPr>
              <a:t>getSum</a:t>
            </a:r>
            <a:r>
              <a:rPr lang="en-US" dirty="0">
                <a:solidFill>
                  <a:srgbClr val="FF0000"/>
                </a:solidFill>
              </a:rPr>
              <a:t>(</a:t>
            </a:r>
            <a:r>
              <a:rPr lang="en-US" dirty="0" err="1">
                <a:solidFill>
                  <a:srgbClr val="FF0000"/>
                </a:solidFill>
              </a:rPr>
              <a:t>x,y</a:t>
            </a:r>
            <a:r>
              <a:rPr lang="en-US" dirty="0">
                <a:solidFill>
                  <a:srgbClr val="FF0000"/>
                </a:solidFill>
              </a:rPr>
              <a:t>);</a:t>
            </a:r>
          </a:p>
          <a:p>
            <a:r>
              <a:rPr lang="en-US" dirty="0">
                <a:solidFill>
                  <a:srgbClr val="FF0000"/>
                </a:solidFill>
              </a:rPr>
              <a:t>		</a:t>
            </a:r>
            <a:r>
              <a:rPr lang="en-US" dirty="0" err="1">
                <a:solidFill>
                  <a:srgbClr val="FF0000"/>
                </a:solidFill>
              </a:rPr>
              <a:t>printf</a:t>
            </a:r>
            <a:r>
              <a:rPr lang="en-US" dirty="0">
                <a:solidFill>
                  <a:srgbClr val="FF0000"/>
                </a:solidFill>
              </a:rPr>
              <a:t>(“</a:t>
            </a:r>
            <a:r>
              <a:rPr lang="en-US" dirty="0" smtClean="0">
                <a:solidFill>
                  <a:srgbClr val="FF0000"/>
                </a:solidFill>
              </a:rPr>
              <a:t>sum=%d”,</a:t>
            </a:r>
            <a:r>
              <a:rPr lang="en-US" dirty="0" err="1" smtClean="0">
                <a:solidFill>
                  <a:srgbClr val="FF0000"/>
                </a:solidFill>
              </a:rPr>
              <a:t>getSum</a:t>
            </a:r>
            <a:r>
              <a:rPr lang="en-US" dirty="0" smtClean="0">
                <a:solidFill>
                  <a:srgbClr val="FF0000"/>
                </a:solidFill>
              </a:rPr>
              <a:t>(</a:t>
            </a:r>
            <a:r>
              <a:rPr lang="en-US" dirty="0" err="1" smtClean="0">
                <a:solidFill>
                  <a:srgbClr val="FF0000"/>
                </a:solidFill>
              </a:rPr>
              <a:t>x,y</a:t>
            </a:r>
            <a:r>
              <a:rPr lang="en-US" dirty="0">
                <a:solidFill>
                  <a:srgbClr val="FF0000"/>
                </a:solidFill>
              </a:rPr>
              <a:t>));</a:t>
            </a:r>
          </a:p>
          <a:p>
            <a:r>
              <a:rPr lang="en-US" dirty="0">
                <a:solidFill>
                  <a:srgbClr val="FF0000"/>
                </a:solidFill>
              </a:rPr>
              <a:t>		</a:t>
            </a:r>
          </a:p>
        </p:txBody>
      </p:sp>
    </p:spTree>
    <p:extLst>
      <p:ext uri="{BB962C8B-B14F-4D97-AF65-F5344CB8AC3E}">
        <p14:creationId xmlns:p14="http://schemas.microsoft.com/office/powerpoint/2010/main" val="2216303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497541" y="152400"/>
            <a:ext cx="9941859" cy="661719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fontAlgn="base">
              <a:spcBef>
                <a:spcPct val="0"/>
              </a:spcBef>
              <a:spcAft>
                <a:spcPct val="0"/>
              </a:spcAft>
            </a:pPr>
            <a:r>
              <a:rPr lang="en-US" sz="2000" dirty="0">
                <a:solidFill>
                  <a:srgbClr val="FF0000"/>
                </a:solidFill>
                <a:latin typeface="Consolas" pitchFamily="49" charset="0"/>
                <a:cs typeface="Consolas" pitchFamily="49" charset="0"/>
              </a:rPr>
              <a:t>// Program for Calling Function</a:t>
            </a:r>
          </a:p>
          <a:p>
            <a:pPr fontAlgn="base">
              <a:spcBef>
                <a:spcPct val="0"/>
              </a:spcBef>
              <a:spcAft>
                <a:spcPct val="0"/>
              </a:spcAft>
            </a:pPr>
            <a:r>
              <a:rPr lang="en-US" sz="2000" dirty="0">
                <a:solidFill>
                  <a:srgbClr val="FF0000"/>
                </a:solidFill>
                <a:latin typeface="Consolas" pitchFamily="49" charset="0"/>
                <a:cs typeface="Consolas" pitchFamily="49" charset="0"/>
              </a:rPr>
              <a:t>#include&lt;</a:t>
            </a:r>
            <a:r>
              <a:rPr lang="en-US" sz="2000" dirty="0" err="1">
                <a:solidFill>
                  <a:srgbClr val="FF0000"/>
                </a:solidFill>
                <a:latin typeface="Consolas" pitchFamily="49" charset="0"/>
                <a:cs typeface="Consolas" pitchFamily="49" charset="0"/>
              </a:rPr>
              <a:t>stdio.h</a:t>
            </a:r>
            <a:r>
              <a:rPr lang="en-US" sz="2000" dirty="0">
                <a:solidFill>
                  <a:srgbClr val="FF0000"/>
                </a:solidFill>
                <a:latin typeface="Consolas" pitchFamily="49" charset="0"/>
                <a:cs typeface="Consolas" pitchFamily="49" charset="0"/>
              </a:rPr>
              <a:t>&gt;</a:t>
            </a:r>
            <a:endParaRPr lang="en-US" sz="2000" dirty="0">
              <a:solidFill>
                <a:srgbClr val="FF0000"/>
              </a:solidFill>
              <a:latin typeface="Arial" pitchFamily="34" charset="0"/>
              <a:cs typeface="Arial" pitchFamily="34" charset="0"/>
            </a:endParaRPr>
          </a:p>
          <a:p>
            <a:pPr eaLnBrk="0" fontAlgn="base" hangingPunct="0">
              <a:spcBef>
                <a:spcPct val="0"/>
              </a:spcBef>
              <a:spcAft>
                <a:spcPct val="0"/>
              </a:spcAft>
            </a:pPr>
            <a:r>
              <a:rPr lang="en-US" sz="2000" dirty="0">
                <a:solidFill>
                  <a:srgbClr val="FF0000"/>
                </a:solidFill>
                <a:latin typeface="Consolas" pitchFamily="49" charset="0"/>
                <a:cs typeface="Consolas" pitchFamily="49" charset="0"/>
              </a:rPr>
              <a:t>#include&lt;</a:t>
            </a:r>
            <a:r>
              <a:rPr lang="en-US" sz="2000" dirty="0" err="1">
                <a:solidFill>
                  <a:srgbClr val="FF0000"/>
                </a:solidFill>
                <a:latin typeface="Consolas" pitchFamily="49" charset="0"/>
                <a:cs typeface="Consolas" pitchFamily="49" charset="0"/>
              </a:rPr>
              <a:t>conio.h</a:t>
            </a:r>
            <a:r>
              <a:rPr lang="en-US" sz="2000" dirty="0">
                <a:solidFill>
                  <a:srgbClr val="FF0000"/>
                </a:solidFill>
                <a:latin typeface="Consolas" pitchFamily="49" charset="0"/>
                <a:cs typeface="Consolas" pitchFamily="49" charset="0"/>
              </a:rPr>
              <a:t>&gt;</a:t>
            </a:r>
            <a:endParaRPr lang="en-US" sz="2000" dirty="0">
              <a:solidFill>
                <a:srgbClr val="FF0000"/>
              </a:solidFill>
              <a:latin typeface="Arial" pitchFamily="34" charset="0"/>
              <a:cs typeface="Arial" pitchFamily="34" charset="0"/>
            </a:endParaRPr>
          </a:p>
          <a:p>
            <a:pPr eaLnBrk="0" fontAlgn="base" hangingPunct="0">
              <a:spcBef>
                <a:spcPct val="0"/>
              </a:spcBef>
              <a:spcAft>
                <a:spcPct val="0"/>
              </a:spcAft>
            </a:pPr>
            <a:r>
              <a:rPr lang="en-US" sz="2000" dirty="0">
                <a:solidFill>
                  <a:srgbClr val="FF0000"/>
                </a:solidFill>
                <a:latin typeface="Consolas" pitchFamily="49" charset="0"/>
                <a:cs typeface="Consolas" pitchFamily="49" charset="0"/>
              </a:rPr>
              <a:t> </a:t>
            </a:r>
            <a:r>
              <a:rPr lang="en-US" sz="2000" b="1" dirty="0">
                <a:solidFill>
                  <a:srgbClr val="FF0000"/>
                </a:solidFill>
                <a:latin typeface="Consolas" pitchFamily="49" charset="0"/>
                <a:cs typeface="Consolas" pitchFamily="49" charset="0"/>
              </a:rPr>
              <a:t>float</a:t>
            </a:r>
            <a:r>
              <a:rPr lang="en-US" sz="2000" dirty="0">
                <a:solidFill>
                  <a:srgbClr val="FF0000"/>
                </a:solidFill>
                <a:latin typeface="Consolas" pitchFamily="49" charset="0"/>
                <a:cs typeface="Consolas" pitchFamily="49" charset="0"/>
              </a:rPr>
              <a:t> </a:t>
            </a:r>
            <a:r>
              <a:rPr lang="en-US" sz="2000" dirty="0" err="1">
                <a:solidFill>
                  <a:srgbClr val="FF0000"/>
                </a:solidFill>
                <a:latin typeface="Consolas" pitchFamily="49" charset="0"/>
                <a:cs typeface="Consolas" pitchFamily="49" charset="0"/>
              </a:rPr>
              <a:t>getAreaOfCircle</a:t>
            </a:r>
            <a:r>
              <a:rPr lang="en-US" sz="2000" dirty="0">
                <a:solidFill>
                  <a:srgbClr val="FF0000"/>
                </a:solidFill>
                <a:latin typeface="Consolas" pitchFamily="49" charset="0"/>
                <a:cs typeface="Consolas" pitchFamily="49" charset="0"/>
              </a:rPr>
              <a:t>(</a:t>
            </a:r>
            <a:r>
              <a:rPr lang="en-US" sz="2000" b="1" dirty="0">
                <a:solidFill>
                  <a:srgbClr val="FF0000"/>
                </a:solidFill>
                <a:latin typeface="Consolas" pitchFamily="49" charset="0"/>
                <a:cs typeface="Consolas" pitchFamily="49" charset="0"/>
              </a:rPr>
              <a:t>float</a:t>
            </a:r>
            <a:r>
              <a:rPr lang="en-US" sz="2000" dirty="0">
                <a:solidFill>
                  <a:srgbClr val="FF0000"/>
                </a:solidFill>
                <a:latin typeface="Consolas" pitchFamily="49" charset="0"/>
                <a:cs typeface="Consolas" pitchFamily="49" charset="0"/>
              </a:rPr>
              <a:t> side)</a:t>
            </a:r>
          </a:p>
          <a:p>
            <a:pPr eaLnBrk="0" fontAlgn="base" hangingPunct="0">
              <a:spcBef>
                <a:spcPct val="0"/>
              </a:spcBef>
              <a:spcAft>
                <a:spcPct val="0"/>
              </a:spcAft>
            </a:pPr>
            <a:r>
              <a:rPr lang="en-US" sz="2000" dirty="0">
                <a:solidFill>
                  <a:srgbClr val="FF0000"/>
                </a:solidFill>
                <a:latin typeface="Consolas" pitchFamily="49" charset="0"/>
                <a:cs typeface="Consolas" pitchFamily="49" charset="0"/>
              </a:rPr>
              <a:t>{</a:t>
            </a:r>
            <a:endParaRPr lang="en-US" sz="2000" dirty="0">
              <a:solidFill>
                <a:srgbClr val="FF0000"/>
              </a:solidFill>
              <a:latin typeface="Arial" pitchFamily="34" charset="0"/>
              <a:cs typeface="Arial" pitchFamily="34" charset="0"/>
            </a:endParaRPr>
          </a:p>
          <a:p>
            <a:pPr eaLnBrk="0" fontAlgn="base" hangingPunct="0">
              <a:spcBef>
                <a:spcPct val="0"/>
              </a:spcBef>
              <a:spcAft>
                <a:spcPct val="0"/>
              </a:spcAft>
            </a:pPr>
            <a:r>
              <a:rPr lang="en-US" sz="2000" dirty="0">
                <a:solidFill>
                  <a:srgbClr val="FF0000"/>
                </a:solidFill>
                <a:latin typeface="Consolas" pitchFamily="49" charset="0"/>
                <a:cs typeface="Consolas" pitchFamily="49" charset="0"/>
              </a:rPr>
              <a:t>   </a:t>
            </a:r>
            <a:r>
              <a:rPr lang="en-US" sz="2000" b="1" dirty="0">
                <a:solidFill>
                  <a:srgbClr val="FF0000"/>
                </a:solidFill>
                <a:latin typeface="Consolas" pitchFamily="49" charset="0"/>
                <a:cs typeface="Consolas" pitchFamily="49" charset="0"/>
              </a:rPr>
              <a:t>float</a:t>
            </a:r>
            <a:r>
              <a:rPr lang="en-US" sz="2000" dirty="0">
                <a:solidFill>
                  <a:srgbClr val="FF0000"/>
                </a:solidFill>
                <a:latin typeface="Consolas" pitchFamily="49" charset="0"/>
                <a:cs typeface="Consolas" pitchFamily="49" charset="0"/>
              </a:rPr>
              <a:t> area;</a:t>
            </a:r>
            <a:endParaRPr lang="en-US" sz="2000" dirty="0">
              <a:solidFill>
                <a:srgbClr val="FF0000"/>
              </a:solidFill>
              <a:latin typeface="Arial" pitchFamily="34" charset="0"/>
              <a:cs typeface="Arial" pitchFamily="34" charset="0"/>
            </a:endParaRPr>
          </a:p>
          <a:p>
            <a:pPr eaLnBrk="0" fontAlgn="base" hangingPunct="0">
              <a:spcBef>
                <a:spcPct val="0"/>
              </a:spcBef>
              <a:spcAft>
                <a:spcPct val="0"/>
              </a:spcAft>
            </a:pPr>
            <a:r>
              <a:rPr lang="en-US" sz="2000" dirty="0">
                <a:solidFill>
                  <a:srgbClr val="FF0000"/>
                </a:solidFill>
                <a:latin typeface="Consolas" pitchFamily="49" charset="0"/>
                <a:cs typeface="Consolas" pitchFamily="49" charset="0"/>
              </a:rPr>
              <a:t>   area = 3.141*side*side;</a:t>
            </a:r>
            <a:endParaRPr lang="en-US" sz="2000" dirty="0">
              <a:solidFill>
                <a:srgbClr val="FF0000"/>
              </a:solidFill>
              <a:latin typeface="Arial" pitchFamily="34" charset="0"/>
              <a:cs typeface="Arial" pitchFamily="34" charset="0"/>
            </a:endParaRPr>
          </a:p>
          <a:p>
            <a:pPr eaLnBrk="0" fontAlgn="base" hangingPunct="0">
              <a:spcBef>
                <a:spcPct val="0"/>
              </a:spcBef>
              <a:spcAft>
                <a:spcPct val="0"/>
              </a:spcAft>
            </a:pPr>
            <a:r>
              <a:rPr lang="en-US" sz="2000" dirty="0">
                <a:solidFill>
                  <a:srgbClr val="FF0000"/>
                </a:solidFill>
                <a:latin typeface="Consolas" pitchFamily="49" charset="0"/>
                <a:cs typeface="Consolas" pitchFamily="49" charset="0"/>
              </a:rPr>
              <a:t>   </a:t>
            </a:r>
            <a:r>
              <a:rPr lang="en-US" sz="2000" b="1" dirty="0">
                <a:solidFill>
                  <a:srgbClr val="FF0000"/>
                </a:solidFill>
                <a:latin typeface="Consolas" pitchFamily="49" charset="0"/>
                <a:cs typeface="Consolas" pitchFamily="49" charset="0"/>
              </a:rPr>
              <a:t>return</a:t>
            </a:r>
            <a:r>
              <a:rPr lang="en-US" sz="2000" dirty="0">
                <a:solidFill>
                  <a:srgbClr val="FF0000"/>
                </a:solidFill>
                <a:latin typeface="Consolas" pitchFamily="49" charset="0"/>
                <a:cs typeface="Consolas" pitchFamily="49" charset="0"/>
              </a:rPr>
              <a:t> area;</a:t>
            </a:r>
            <a:endParaRPr lang="en-US" sz="2000" dirty="0">
              <a:solidFill>
                <a:srgbClr val="FF0000"/>
              </a:solidFill>
              <a:latin typeface="Arial" pitchFamily="34" charset="0"/>
              <a:cs typeface="Arial" pitchFamily="34" charset="0"/>
            </a:endParaRPr>
          </a:p>
          <a:p>
            <a:pPr eaLnBrk="0" fontAlgn="base" hangingPunct="0">
              <a:spcBef>
                <a:spcPct val="0"/>
              </a:spcBef>
              <a:spcAft>
                <a:spcPct val="0"/>
              </a:spcAft>
            </a:pPr>
            <a:r>
              <a:rPr lang="en-US" sz="2000" dirty="0">
                <a:solidFill>
                  <a:srgbClr val="FF0000"/>
                </a:solidFill>
                <a:latin typeface="Consolas" pitchFamily="49" charset="0"/>
                <a:cs typeface="Consolas" pitchFamily="49" charset="0"/>
              </a:rPr>
              <a:t>}</a:t>
            </a:r>
            <a:endParaRPr lang="en-US" sz="2000" dirty="0">
              <a:solidFill>
                <a:srgbClr val="FF0000"/>
              </a:solidFill>
              <a:latin typeface="Arial" pitchFamily="34" charset="0"/>
              <a:cs typeface="Arial" pitchFamily="34" charset="0"/>
            </a:endParaRPr>
          </a:p>
          <a:p>
            <a:pPr eaLnBrk="0" fontAlgn="base" hangingPunct="0">
              <a:spcBef>
                <a:spcPct val="0"/>
              </a:spcBef>
              <a:spcAft>
                <a:spcPct val="0"/>
              </a:spcAft>
            </a:pPr>
            <a:r>
              <a:rPr lang="en-US" sz="2000" dirty="0">
                <a:solidFill>
                  <a:srgbClr val="FF0000"/>
                </a:solidFill>
                <a:latin typeface="Consolas" pitchFamily="49" charset="0"/>
                <a:cs typeface="Consolas" pitchFamily="49" charset="0"/>
              </a:rPr>
              <a:t>main()</a:t>
            </a:r>
          </a:p>
          <a:p>
            <a:pPr eaLnBrk="0" fontAlgn="base" hangingPunct="0">
              <a:spcBef>
                <a:spcPct val="0"/>
              </a:spcBef>
              <a:spcAft>
                <a:spcPct val="0"/>
              </a:spcAft>
            </a:pPr>
            <a:r>
              <a:rPr lang="en-US" sz="2000" dirty="0">
                <a:solidFill>
                  <a:srgbClr val="FF0000"/>
                </a:solidFill>
                <a:latin typeface="Consolas" pitchFamily="49" charset="0"/>
                <a:cs typeface="Consolas" pitchFamily="49" charset="0"/>
              </a:rPr>
              <a:t>{</a:t>
            </a:r>
            <a:endParaRPr lang="en-US" sz="2000" dirty="0">
              <a:solidFill>
                <a:srgbClr val="FF0000"/>
              </a:solidFill>
              <a:latin typeface="Arial" pitchFamily="34" charset="0"/>
              <a:cs typeface="Arial" pitchFamily="34" charset="0"/>
            </a:endParaRPr>
          </a:p>
          <a:p>
            <a:pPr eaLnBrk="0" fontAlgn="base" hangingPunct="0">
              <a:spcBef>
                <a:spcPct val="0"/>
              </a:spcBef>
              <a:spcAft>
                <a:spcPct val="0"/>
              </a:spcAft>
            </a:pPr>
            <a:r>
              <a:rPr lang="en-US" sz="2000" dirty="0">
                <a:solidFill>
                  <a:srgbClr val="FF0000"/>
                </a:solidFill>
                <a:latin typeface="Consolas" pitchFamily="49" charset="0"/>
                <a:cs typeface="Consolas" pitchFamily="49" charset="0"/>
              </a:rPr>
              <a:t>   </a:t>
            </a:r>
            <a:r>
              <a:rPr lang="en-US" sz="2000" b="1" dirty="0">
                <a:solidFill>
                  <a:srgbClr val="FF0000"/>
                </a:solidFill>
                <a:latin typeface="Consolas" pitchFamily="49" charset="0"/>
                <a:cs typeface="Consolas" pitchFamily="49" charset="0"/>
              </a:rPr>
              <a:t>float</a:t>
            </a:r>
            <a:r>
              <a:rPr lang="en-US" sz="2000" dirty="0">
                <a:solidFill>
                  <a:srgbClr val="FF0000"/>
                </a:solidFill>
                <a:latin typeface="Consolas" pitchFamily="49" charset="0"/>
                <a:cs typeface="Consolas" pitchFamily="49" charset="0"/>
              </a:rPr>
              <a:t> radius, area;</a:t>
            </a:r>
            <a:endParaRPr lang="en-US" sz="2000" dirty="0">
              <a:solidFill>
                <a:srgbClr val="FF0000"/>
              </a:solidFill>
              <a:latin typeface="Arial" pitchFamily="34" charset="0"/>
              <a:cs typeface="Arial" pitchFamily="34" charset="0"/>
            </a:endParaRPr>
          </a:p>
          <a:p>
            <a:pPr eaLnBrk="0" fontAlgn="base" hangingPunct="0">
              <a:spcBef>
                <a:spcPct val="0"/>
              </a:spcBef>
              <a:spcAft>
                <a:spcPct val="0"/>
              </a:spcAft>
            </a:pPr>
            <a:r>
              <a:rPr lang="en-US" sz="2000" dirty="0">
                <a:solidFill>
                  <a:srgbClr val="FF0000"/>
                </a:solidFill>
                <a:latin typeface="Consolas" pitchFamily="49" charset="0"/>
                <a:cs typeface="Consolas" pitchFamily="49" charset="0"/>
              </a:rPr>
              <a:t>   </a:t>
            </a:r>
            <a:r>
              <a:rPr lang="en-US" sz="2000" b="1" dirty="0" err="1">
                <a:solidFill>
                  <a:srgbClr val="FF0000"/>
                </a:solidFill>
                <a:latin typeface="Consolas" pitchFamily="49" charset="0"/>
                <a:cs typeface="Consolas" pitchFamily="49" charset="0"/>
              </a:rPr>
              <a:t>printf</a:t>
            </a:r>
            <a:r>
              <a:rPr lang="en-US" sz="2000" dirty="0">
                <a:solidFill>
                  <a:srgbClr val="FF0000"/>
                </a:solidFill>
                <a:latin typeface="Consolas" pitchFamily="49" charset="0"/>
                <a:cs typeface="Consolas" pitchFamily="49" charset="0"/>
              </a:rPr>
              <a:t>("Enter radius of circle\n");</a:t>
            </a:r>
            <a:endParaRPr lang="en-US" sz="2000" dirty="0">
              <a:solidFill>
                <a:srgbClr val="FF0000"/>
              </a:solidFill>
              <a:latin typeface="Arial" pitchFamily="34" charset="0"/>
              <a:cs typeface="Arial" pitchFamily="34" charset="0"/>
            </a:endParaRPr>
          </a:p>
          <a:p>
            <a:pPr eaLnBrk="0" fontAlgn="base" hangingPunct="0">
              <a:spcBef>
                <a:spcPct val="0"/>
              </a:spcBef>
              <a:spcAft>
                <a:spcPct val="0"/>
              </a:spcAft>
            </a:pPr>
            <a:r>
              <a:rPr lang="en-US" sz="2000" dirty="0">
                <a:solidFill>
                  <a:srgbClr val="FF0000"/>
                </a:solidFill>
                <a:latin typeface="Consolas" pitchFamily="49" charset="0"/>
                <a:cs typeface="Consolas" pitchFamily="49" charset="0"/>
              </a:rPr>
              <a:t>   </a:t>
            </a:r>
            <a:r>
              <a:rPr lang="en-US" sz="2000" b="1" dirty="0" err="1">
                <a:solidFill>
                  <a:srgbClr val="FF0000"/>
                </a:solidFill>
                <a:latin typeface="Consolas" pitchFamily="49" charset="0"/>
                <a:cs typeface="Consolas" pitchFamily="49" charset="0"/>
              </a:rPr>
              <a:t>scanf</a:t>
            </a:r>
            <a:r>
              <a:rPr lang="en-US" sz="2000" dirty="0">
                <a:solidFill>
                  <a:srgbClr val="FF0000"/>
                </a:solidFill>
                <a:latin typeface="Consolas" pitchFamily="49" charset="0"/>
                <a:cs typeface="Consolas" pitchFamily="49" charset="0"/>
              </a:rPr>
              <a:t>("%f", &amp;radius);</a:t>
            </a:r>
            <a:endParaRPr lang="en-US" sz="2000" dirty="0">
              <a:solidFill>
                <a:srgbClr val="FF0000"/>
              </a:solidFill>
              <a:latin typeface="Arial" pitchFamily="34" charset="0"/>
              <a:cs typeface="Arial" pitchFamily="34" charset="0"/>
            </a:endParaRPr>
          </a:p>
          <a:p>
            <a:pPr eaLnBrk="0" fontAlgn="base" hangingPunct="0">
              <a:spcBef>
                <a:spcPct val="0"/>
              </a:spcBef>
              <a:spcAft>
                <a:spcPct val="0"/>
              </a:spcAft>
            </a:pPr>
            <a:r>
              <a:rPr lang="en-US" sz="2000" dirty="0">
                <a:solidFill>
                  <a:srgbClr val="FF0000"/>
                </a:solidFill>
                <a:latin typeface="Consolas" pitchFamily="49" charset="0"/>
                <a:cs typeface="Consolas" pitchFamily="49" charset="0"/>
              </a:rPr>
              <a:t>   /* Calling </a:t>
            </a:r>
            <a:r>
              <a:rPr lang="en-US" sz="2000" dirty="0" err="1">
                <a:solidFill>
                  <a:srgbClr val="FF0000"/>
                </a:solidFill>
                <a:latin typeface="Consolas" pitchFamily="49" charset="0"/>
                <a:cs typeface="Consolas" pitchFamily="49" charset="0"/>
              </a:rPr>
              <a:t>getAreaOfCircle</a:t>
            </a:r>
            <a:r>
              <a:rPr lang="en-US" sz="2000" dirty="0">
                <a:solidFill>
                  <a:srgbClr val="FF0000"/>
                </a:solidFill>
                <a:latin typeface="Consolas" pitchFamily="49" charset="0"/>
                <a:cs typeface="Consolas" pitchFamily="49" charset="0"/>
              </a:rPr>
              <a:t> function */</a:t>
            </a:r>
          </a:p>
          <a:p>
            <a:pPr eaLnBrk="0" fontAlgn="base" hangingPunct="0">
              <a:spcBef>
                <a:spcPct val="0"/>
              </a:spcBef>
              <a:spcAft>
                <a:spcPct val="0"/>
              </a:spcAft>
            </a:pPr>
            <a:r>
              <a:rPr lang="en-US" sz="2000" dirty="0">
                <a:solidFill>
                  <a:srgbClr val="FF0000"/>
                </a:solidFill>
                <a:latin typeface="Consolas" pitchFamily="49" charset="0"/>
                <a:cs typeface="Consolas" pitchFamily="49" charset="0"/>
              </a:rPr>
              <a:t>   </a:t>
            </a:r>
            <a:r>
              <a:rPr lang="en-US" sz="2000" dirty="0" err="1">
                <a:solidFill>
                  <a:srgbClr val="FF0000"/>
                </a:solidFill>
                <a:latin typeface="Consolas" pitchFamily="49" charset="0"/>
                <a:cs typeface="Consolas" pitchFamily="49" charset="0"/>
              </a:rPr>
              <a:t>getAreaOfCircle</a:t>
            </a:r>
            <a:r>
              <a:rPr lang="en-US" sz="2000" dirty="0">
                <a:solidFill>
                  <a:srgbClr val="FF0000"/>
                </a:solidFill>
                <a:latin typeface="Consolas" pitchFamily="49" charset="0"/>
                <a:cs typeface="Consolas" pitchFamily="49" charset="0"/>
              </a:rPr>
              <a:t>(radius);</a:t>
            </a:r>
            <a:endParaRPr lang="en-US" sz="2000" dirty="0">
              <a:solidFill>
                <a:srgbClr val="FF0000"/>
              </a:solidFill>
              <a:latin typeface="Arial" pitchFamily="34" charset="0"/>
              <a:cs typeface="Arial" pitchFamily="34" charset="0"/>
            </a:endParaRPr>
          </a:p>
          <a:p>
            <a:pPr eaLnBrk="0" fontAlgn="base" hangingPunct="0">
              <a:spcBef>
                <a:spcPct val="0"/>
              </a:spcBef>
              <a:spcAft>
                <a:spcPct val="0"/>
              </a:spcAft>
            </a:pPr>
            <a:r>
              <a:rPr lang="en-US" sz="2000" dirty="0">
                <a:solidFill>
                  <a:srgbClr val="FF0000"/>
                </a:solidFill>
                <a:latin typeface="Consolas" pitchFamily="49" charset="0"/>
                <a:cs typeface="Consolas" pitchFamily="49" charset="0"/>
              </a:rPr>
              <a:t>   area = </a:t>
            </a:r>
            <a:r>
              <a:rPr lang="en-US" sz="2000" dirty="0" err="1">
                <a:solidFill>
                  <a:srgbClr val="FF0000"/>
                </a:solidFill>
                <a:latin typeface="Consolas" pitchFamily="49" charset="0"/>
                <a:cs typeface="Consolas" pitchFamily="49" charset="0"/>
              </a:rPr>
              <a:t>getAreaOfCircle</a:t>
            </a:r>
            <a:r>
              <a:rPr lang="en-US" sz="2000" dirty="0">
                <a:solidFill>
                  <a:srgbClr val="FF0000"/>
                </a:solidFill>
                <a:latin typeface="Consolas" pitchFamily="49" charset="0"/>
                <a:cs typeface="Consolas" pitchFamily="49" charset="0"/>
              </a:rPr>
              <a:t>(radius);</a:t>
            </a:r>
            <a:endParaRPr lang="en-US" sz="2000" dirty="0">
              <a:solidFill>
                <a:srgbClr val="FF0000"/>
              </a:solidFill>
              <a:latin typeface="Arial" pitchFamily="34" charset="0"/>
              <a:cs typeface="Arial" pitchFamily="34" charset="0"/>
            </a:endParaRPr>
          </a:p>
          <a:p>
            <a:pPr eaLnBrk="0" fontAlgn="base" hangingPunct="0">
              <a:spcBef>
                <a:spcPct val="0"/>
              </a:spcBef>
              <a:spcAft>
                <a:spcPct val="0"/>
              </a:spcAft>
            </a:pPr>
            <a:r>
              <a:rPr lang="en-US" sz="2000" dirty="0">
                <a:solidFill>
                  <a:srgbClr val="FF0000"/>
                </a:solidFill>
                <a:latin typeface="Consolas" pitchFamily="49" charset="0"/>
                <a:cs typeface="Consolas" pitchFamily="49" charset="0"/>
              </a:rPr>
              <a:t>   </a:t>
            </a:r>
            <a:r>
              <a:rPr lang="en-US" sz="2000" b="1" dirty="0" err="1">
                <a:solidFill>
                  <a:srgbClr val="FF0000"/>
                </a:solidFill>
                <a:latin typeface="Consolas" pitchFamily="49" charset="0"/>
                <a:cs typeface="Consolas" pitchFamily="49" charset="0"/>
              </a:rPr>
              <a:t>printf</a:t>
            </a:r>
            <a:r>
              <a:rPr lang="en-US" sz="2000" dirty="0">
                <a:solidFill>
                  <a:srgbClr val="FF0000"/>
                </a:solidFill>
                <a:latin typeface="Consolas" pitchFamily="49" charset="0"/>
                <a:cs typeface="Consolas" pitchFamily="49" charset="0"/>
              </a:rPr>
              <a:t>("Area of Circle = %f", area);</a:t>
            </a:r>
          </a:p>
          <a:p>
            <a:pPr eaLnBrk="0" fontAlgn="base" hangingPunct="0">
              <a:spcBef>
                <a:spcPct val="0"/>
              </a:spcBef>
              <a:spcAft>
                <a:spcPct val="0"/>
              </a:spcAft>
            </a:pPr>
            <a:r>
              <a:rPr lang="en-US" sz="2000" dirty="0">
                <a:solidFill>
                  <a:srgbClr val="FF0000"/>
                </a:solidFill>
                <a:latin typeface="Arial" pitchFamily="34" charset="0"/>
                <a:cs typeface="Arial" pitchFamily="34" charset="0"/>
              </a:rPr>
              <a:t>      </a:t>
            </a:r>
            <a:r>
              <a:rPr lang="en-US" sz="2000" b="1" dirty="0" err="1">
                <a:solidFill>
                  <a:srgbClr val="FF0000"/>
                </a:solidFill>
                <a:latin typeface="Consolas" pitchFamily="49" charset="0"/>
                <a:cs typeface="Consolas" pitchFamily="49" charset="0"/>
              </a:rPr>
              <a:t>printf</a:t>
            </a:r>
            <a:r>
              <a:rPr lang="en-US" sz="2000" dirty="0">
                <a:solidFill>
                  <a:srgbClr val="FF0000"/>
                </a:solidFill>
                <a:latin typeface="Consolas" pitchFamily="49" charset="0"/>
                <a:cs typeface="Consolas" pitchFamily="49" charset="0"/>
              </a:rPr>
              <a:t>("Area of Circle = %f", </a:t>
            </a:r>
            <a:r>
              <a:rPr lang="en-US" sz="2000" dirty="0" err="1">
                <a:solidFill>
                  <a:srgbClr val="FF0000"/>
                </a:solidFill>
                <a:latin typeface="Consolas" pitchFamily="49" charset="0"/>
                <a:cs typeface="Consolas" pitchFamily="49" charset="0"/>
              </a:rPr>
              <a:t>getAreaOfCircle</a:t>
            </a:r>
            <a:r>
              <a:rPr lang="en-US" sz="2000" dirty="0">
                <a:solidFill>
                  <a:srgbClr val="FF0000"/>
                </a:solidFill>
                <a:latin typeface="Consolas" pitchFamily="49" charset="0"/>
                <a:cs typeface="Consolas" pitchFamily="49" charset="0"/>
              </a:rPr>
              <a:t>(radius));</a:t>
            </a:r>
          </a:p>
          <a:p>
            <a:pPr eaLnBrk="0" fontAlgn="base" hangingPunct="0">
              <a:spcBef>
                <a:spcPct val="0"/>
              </a:spcBef>
              <a:spcAft>
                <a:spcPct val="0"/>
              </a:spcAft>
            </a:pPr>
            <a:r>
              <a:rPr lang="en-US" sz="2000" dirty="0">
                <a:solidFill>
                  <a:srgbClr val="FF0000"/>
                </a:solidFill>
                <a:latin typeface="Consolas" pitchFamily="49" charset="0"/>
                <a:cs typeface="Consolas" pitchFamily="49" charset="0"/>
              </a:rPr>
              <a:t>   </a:t>
            </a:r>
            <a:r>
              <a:rPr lang="en-US" sz="2000" dirty="0" err="1">
                <a:solidFill>
                  <a:srgbClr val="FF0000"/>
                </a:solidFill>
                <a:latin typeface="Consolas" pitchFamily="49" charset="0"/>
                <a:cs typeface="Consolas" pitchFamily="49" charset="0"/>
              </a:rPr>
              <a:t>getch</a:t>
            </a:r>
            <a:r>
              <a:rPr lang="en-US" sz="2000" dirty="0">
                <a:solidFill>
                  <a:srgbClr val="FF0000"/>
                </a:solidFill>
                <a:latin typeface="Consolas" pitchFamily="49" charset="0"/>
                <a:cs typeface="Consolas" pitchFamily="49" charset="0"/>
              </a:rPr>
              <a:t>();</a:t>
            </a:r>
            <a:endParaRPr lang="en-US" sz="2000" dirty="0">
              <a:solidFill>
                <a:srgbClr val="FF0000"/>
              </a:solidFill>
              <a:latin typeface="Arial" pitchFamily="34" charset="0"/>
              <a:cs typeface="Arial" pitchFamily="34" charset="0"/>
            </a:endParaRPr>
          </a:p>
          <a:p>
            <a:pPr eaLnBrk="0" fontAlgn="base" hangingPunct="0">
              <a:lnSpc>
                <a:spcPct val="150000"/>
              </a:lnSpc>
              <a:spcBef>
                <a:spcPct val="0"/>
              </a:spcBef>
              <a:spcAft>
                <a:spcPct val="0"/>
              </a:spcAft>
            </a:pPr>
            <a:r>
              <a:rPr lang="en-US" sz="2000" dirty="0">
                <a:solidFill>
                  <a:srgbClr val="FF0000"/>
                </a:solidFill>
                <a:latin typeface="Consolas" pitchFamily="49" charset="0"/>
                <a:cs typeface="Consolas" pitchFamily="49" charset="0"/>
              </a:rPr>
              <a:t>}</a:t>
            </a:r>
            <a:endParaRPr lang="en-US" sz="20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14830292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609600"/>
            <a:ext cx="8534400" cy="923330"/>
          </a:xfrm>
          <a:prstGeom prst="rect">
            <a:avLst/>
          </a:prstGeom>
        </p:spPr>
        <p:txBody>
          <a:bodyPr wrap="square">
            <a:spAutoFit/>
          </a:bodyPr>
          <a:lstStyle/>
          <a:p>
            <a:r>
              <a:rPr lang="en-US" dirty="0">
                <a:solidFill>
                  <a:srgbClr val="0070C0"/>
                </a:solidFill>
              </a:rPr>
              <a:t>	The return statement terminates the execution of a function and returns a value to the calling function. The program control is transferred to the calling function after return statement.</a:t>
            </a:r>
          </a:p>
        </p:txBody>
      </p:sp>
      <p:sp>
        <p:nvSpPr>
          <p:cNvPr id="3" name="Rectangle 2"/>
          <p:cNvSpPr/>
          <p:nvPr/>
        </p:nvSpPr>
        <p:spPr>
          <a:xfrm>
            <a:off x="4724401" y="87868"/>
            <a:ext cx="3201133" cy="369332"/>
          </a:xfrm>
          <a:prstGeom prst="rect">
            <a:avLst/>
          </a:prstGeom>
        </p:spPr>
        <p:txBody>
          <a:bodyPr wrap="none">
            <a:spAutoFit/>
          </a:bodyPr>
          <a:lstStyle/>
          <a:p>
            <a:r>
              <a:rPr lang="en-US" b="1" dirty="0">
                <a:solidFill>
                  <a:srgbClr val="0070C0"/>
                </a:solidFill>
              </a:rPr>
              <a:t>RETURNING FUNCTION RESULT </a:t>
            </a:r>
          </a:p>
        </p:txBody>
      </p:sp>
      <p:pic>
        <p:nvPicPr>
          <p:cNvPr id="4098" name="Picture 2" descr="Return statement of a function"/>
          <p:cNvPicPr>
            <a:picLocks noChangeAspect="1" noChangeArrowheads="1"/>
          </p:cNvPicPr>
          <p:nvPr/>
        </p:nvPicPr>
        <p:blipFill>
          <a:blip r:embed="rId2"/>
          <a:srcRect/>
          <a:stretch>
            <a:fillRect/>
          </a:stretch>
        </p:blipFill>
        <p:spPr bwMode="auto">
          <a:xfrm>
            <a:off x="4552950" y="1371601"/>
            <a:ext cx="6191250" cy="5181601"/>
          </a:xfrm>
          <a:prstGeom prst="rect">
            <a:avLst/>
          </a:prstGeom>
          <a:noFill/>
        </p:spPr>
      </p:pic>
      <p:sp>
        <p:nvSpPr>
          <p:cNvPr id="4099" name="Rectangle 3"/>
          <p:cNvSpPr>
            <a:spLocks noChangeArrowheads="1"/>
          </p:cNvSpPr>
          <p:nvPr/>
        </p:nvSpPr>
        <p:spPr bwMode="auto">
          <a:xfrm>
            <a:off x="1905000" y="2209800"/>
            <a:ext cx="3505200" cy="1519556"/>
          </a:xfrm>
          <a:prstGeom prst="rect">
            <a:avLst/>
          </a:prstGeom>
          <a:solidFill>
            <a:schemeClr val="bg1"/>
          </a:solidFill>
          <a:ln w="9525">
            <a:noFill/>
            <a:miter lim="800000"/>
            <a:headEnd/>
            <a:tailEnd/>
          </a:ln>
          <a:effectLst/>
        </p:spPr>
        <p:txBody>
          <a:bodyPr vert="horz" wrap="square" lIns="0" tIns="0" rIns="0" bIns="285660" numCol="1" anchor="ctr" anchorCtr="0" compatLnSpc="1">
            <a:prstTxWarp prst="textNoShape">
              <a:avLst/>
            </a:prstTxWarp>
            <a:spAutoFit/>
          </a:bodyPr>
          <a:lstStyle/>
          <a:p>
            <a:pPr fontAlgn="base">
              <a:spcBef>
                <a:spcPct val="0"/>
              </a:spcBef>
              <a:spcAft>
                <a:spcPct val="0"/>
              </a:spcAft>
            </a:pPr>
            <a:r>
              <a:rPr lang="en-US" sz="1600" b="1" dirty="0">
                <a:solidFill>
                  <a:srgbClr val="FF0000"/>
                </a:solidFill>
                <a:latin typeface="Consolas" pitchFamily="49" charset="0"/>
                <a:cs typeface="Consolas" pitchFamily="49" charset="0"/>
              </a:rPr>
              <a:t>SYNTAX:-</a:t>
            </a:r>
          </a:p>
          <a:p>
            <a:pPr fontAlgn="base">
              <a:spcBef>
                <a:spcPct val="0"/>
              </a:spcBef>
              <a:spcAft>
                <a:spcPct val="0"/>
              </a:spcAft>
            </a:pPr>
            <a:r>
              <a:rPr lang="en-US" sz="1600" b="1" dirty="0">
                <a:solidFill>
                  <a:srgbClr val="FF0000"/>
                </a:solidFill>
                <a:latin typeface="Consolas" pitchFamily="49" charset="0"/>
                <a:cs typeface="Consolas" pitchFamily="49" charset="0"/>
              </a:rPr>
              <a:t>	return (expression); </a:t>
            </a:r>
          </a:p>
          <a:p>
            <a:pPr fontAlgn="base">
              <a:spcBef>
                <a:spcPct val="0"/>
              </a:spcBef>
              <a:spcAft>
                <a:spcPct val="0"/>
              </a:spcAft>
            </a:pPr>
            <a:r>
              <a:rPr lang="en-US" sz="1600" b="1" dirty="0">
                <a:solidFill>
                  <a:srgbClr val="FF0000"/>
                </a:solidFill>
                <a:latin typeface="Consolas" pitchFamily="49" charset="0"/>
                <a:cs typeface="Consolas" pitchFamily="49" charset="0"/>
              </a:rPr>
              <a:t>EXAMPLE :- </a:t>
            </a:r>
          </a:p>
          <a:p>
            <a:pPr lvl="0" fontAlgn="base">
              <a:spcBef>
                <a:spcPct val="0"/>
              </a:spcBef>
              <a:spcAft>
                <a:spcPct val="0"/>
              </a:spcAft>
            </a:pPr>
            <a:r>
              <a:rPr lang="en-US" sz="1600" b="1" dirty="0">
                <a:solidFill>
                  <a:srgbClr val="FF0000"/>
                </a:solidFill>
                <a:latin typeface="Consolas" pitchFamily="49" charset="0"/>
                <a:cs typeface="Consolas" pitchFamily="49" charset="0"/>
              </a:rPr>
              <a:t>	</a:t>
            </a:r>
            <a:r>
              <a:rPr lang="en-US" sz="1600" b="1" dirty="0">
                <a:solidFill>
                  <a:srgbClr val="FF0000"/>
                </a:solidFill>
              </a:rPr>
              <a:t> return a; </a:t>
            </a:r>
          </a:p>
          <a:p>
            <a:pPr lvl="0" fontAlgn="base">
              <a:spcBef>
                <a:spcPct val="0"/>
              </a:spcBef>
              <a:spcAft>
                <a:spcPct val="0"/>
              </a:spcAft>
            </a:pPr>
            <a:r>
              <a:rPr lang="en-US" sz="1600" b="1" dirty="0">
                <a:solidFill>
                  <a:srgbClr val="FF0000"/>
                </a:solidFill>
              </a:rPr>
              <a:t>	return (</a:t>
            </a:r>
            <a:r>
              <a:rPr lang="en-US" sz="1600" b="1" dirty="0" err="1">
                <a:solidFill>
                  <a:srgbClr val="FF0000"/>
                </a:solidFill>
              </a:rPr>
              <a:t>a+b</a:t>
            </a:r>
            <a:r>
              <a:rPr lang="en-US" sz="1600" b="1" dirty="0">
                <a:solidFill>
                  <a:srgbClr val="FF0000"/>
                </a:solidFill>
              </a:rPr>
              <a:t>);</a:t>
            </a:r>
            <a:endParaRPr lang="en-US" sz="16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2665556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1"/>
            <a:ext cx="7467600" cy="6401753"/>
          </a:xfrm>
          <a:prstGeom prst="rect">
            <a:avLst/>
          </a:prstGeom>
        </p:spPr>
        <p:txBody>
          <a:bodyPr wrap="square">
            <a:spAutoFit/>
          </a:bodyPr>
          <a:lstStyle/>
          <a:p>
            <a:pPr fontAlgn="base">
              <a:lnSpc>
                <a:spcPct val="150000"/>
              </a:lnSpc>
            </a:pPr>
            <a:r>
              <a:rPr lang="en-US" sz="2000" dirty="0">
                <a:solidFill>
                  <a:srgbClr val="FF0000"/>
                </a:solidFill>
                <a:latin typeface="Consolas" pitchFamily="49" charset="0"/>
                <a:cs typeface="Consolas" pitchFamily="49" charset="0"/>
              </a:rPr>
              <a:t>// Program for Returning Function Result</a:t>
            </a:r>
            <a:endParaRPr lang="en-US" sz="2000" dirty="0">
              <a:solidFill>
                <a:srgbClr val="FF0000"/>
              </a:solidFill>
            </a:endParaRPr>
          </a:p>
          <a:p>
            <a:pPr fontAlgn="base">
              <a:lnSpc>
                <a:spcPct val="150000"/>
              </a:lnSpc>
            </a:pPr>
            <a:r>
              <a:rPr lang="en-US" sz="2000" dirty="0">
                <a:solidFill>
                  <a:srgbClr val="FF0000"/>
                </a:solidFill>
              </a:rPr>
              <a:t>#include&lt;</a:t>
            </a:r>
            <a:r>
              <a:rPr lang="en-US" sz="2000" dirty="0" err="1">
                <a:solidFill>
                  <a:srgbClr val="FF0000"/>
                </a:solidFill>
              </a:rPr>
              <a:t>stdio.h</a:t>
            </a:r>
            <a:r>
              <a:rPr lang="en-US" sz="2000" dirty="0">
                <a:solidFill>
                  <a:srgbClr val="FF0000"/>
                </a:solidFill>
              </a:rPr>
              <a:t>&gt;</a:t>
            </a:r>
          </a:p>
          <a:p>
            <a:pPr fontAlgn="base">
              <a:lnSpc>
                <a:spcPct val="150000"/>
              </a:lnSpc>
            </a:pPr>
            <a:r>
              <a:rPr lang="en-US" sz="2000" dirty="0">
                <a:solidFill>
                  <a:srgbClr val="FF0000"/>
                </a:solidFill>
              </a:rPr>
              <a:t> int sum();          </a:t>
            </a:r>
          </a:p>
          <a:p>
            <a:pPr fontAlgn="base">
              <a:lnSpc>
                <a:spcPct val="150000"/>
              </a:lnSpc>
            </a:pPr>
            <a:r>
              <a:rPr lang="en-US" sz="2000" dirty="0">
                <a:solidFill>
                  <a:srgbClr val="FF0000"/>
                </a:solidFill>
              </a:rPr>
              <a:t> int main()</a:t>
            </a:r>
          </a:p>
          <a:p>
            <a:pPr fontAlgn="base">
              <a:lnSpc>
                <a:spcPct val="150000"/>
              </a:lnSpc>
            </a:pPr>
            <a:r>
              <a:rPr lang="en-US" sz="2000" dirty="0">
                <a:solidFill>
                  <a:srgbClr val="FF0000"/>
                </a:solidFill>
              </a:rPr>
              <a:t>{</a:t>
            </a:r>
          </a:p>
          <a:p>
            <a:pPr fontAlgn="base"/>
            <a:r>
              <a:rPr lang="en-US" sz="2000" dirty="0">
                <a:solidFill>
                  <a:srgbClr val="FF0000"/>
                </a:solidFill>
              </a:rPr>
              <a:t>    int addition;</a:t>
            </a:r>
          </a:p>
          <a:p>
            <a:pPr fontAlgn="base"/>
            <a:r>
              <a:rPr lang="en-US" sz="2000" dirty="0">
                <a:solidFill>
                  <a:srgbClr val="FF0000"/>
                </a:solidFill>
              </a:rPr>
              <a:t>    addition = sum();                  </a:t>
            </a:r>
          </a:p>
          <a:p>
            <a:pPr fontAlgn="base"/>
            <a:r>
              <a:rPr lang="en-US" sz="2000" dirty="0">
                <a:solidFill>
                  <a:srgbClr val="FF0000"/>
                </a:solidFill>
              </a:rPr>
              <a:t>    </a:t>
            </a:r>
            <a:r>
              <a:rPr lang="en-US" sz="2000" dirty="0" err="1">
                <a:solidFill>
                  <a:srgbClr val="FF0000"/>
                </a:solidFill>
              </a:rPr>
              <a:t>printf</a:t>
            </a:r>
            <a:r>
              <a:rPr lang="en-US" sz="2000" dirty="0">
                <a:solidFill>
                  <a:srgbClr val="FF0000"/>
                </a:solidFill>
              </a:rPr>
              <a:t>("\</a:t>
            </a:r>
            <a:r>
              <a:rPr lang="en-US" sz="2000" dirty="0" err="1">
                <a:solidFill>
                  <a:srgbClr val="FF0000"/>
                </a:solidFill>
              </a:rPr>
              <a:t>nSum</a:t>
            </a:r>
            <a:r>
              <a:rPr lang="en-US" sz="2000" dirty="0">
                <a:solidFill>
                  <a:srgbClr val="FF0000"/>
                </a:solidFill>
              </a:rPr>
              <a:t> of two given values = %d", addition);</a:t>
            </a:r>
          </a:p>
          <a:p>
            <a:pPr fontAlgn="base"/>
            <a:r>
              <a:rPr lang="en-US" sz="2000" dirty="0">
                <a:solidFill>
                  <a:srgbClr val="FF0000"/>
                </a:solidFill>
              </a:rPr>
              <a:t>    </a:t>
            </a:r>
            <a:r>
              <a:rPr lang="en-US" sz="2000" dirty="0" err="1">
                <a:solidFill>
                  <a:srgbClr val="FF0000"/>
                </a:solidFill>
              </a:rPr>
              <a:t>getch</a:t>
            </a:r>
            <a:r>
              <a:rPr lang="en-US" sz="2000" dirty="0">
                <a:solidFill>
                  <a:srgbClr val="FF0000"/>
                </a:solidFill>
              </a:rPr>
              <a:t>();</a:t>
            </a:r>
          </a:p>
          <a:p>
            <a:pPr fontAlgn="base">
              <a:lnSpc>
                <a:spcPct val="150000"/>
              </a:lnSpc>
            </a:pPr>
            <a:r>
              <a:rPr lang="en-US" sz="2000" dirty="0">
                <a:solidFill>
                  <a:srgbClr val="FF0000"/>
                </a:solidFill>
              </a:rPr>
              <a:t>}</a:t>
            </a:r>
          </a:p>
          <a:p>
            <a:pPr fontAlgn="base">
              <a:lnSpc>
                <a:spcPct val="150000"/>
              </a:lnSpc>
            </a:pPr>
            <a:r>
              <a:rPr lang="en-US" sz="2000" dirty="0">
                <a:solidFill>
                  <a:srgbClr val="FF0000"/>
                </a:solidFill>
              </a:rPr>
              <a:t> int sum()  </a:t>
            </a:r>
          </a:p>
          <a:p>
            <a:pPr fontAlgn="base">
              <a:lnSpc>
                <a:spcPct val="150000"/>
              </a:lnSpc>
            </a:pPr>
            <a:r>
              <a:rPr lang="en-US" sz="2000" dirty="0">
                <a:solidFill>
                  <a:srgbClr val="FF0000"/>
                </a:solidFill>
              </a:rPr>
              <a:t>{ </a:t>
            </a:r>
          </a:p>
          <a:p>
            <a:pPr fontAlgn="base"/>
            <a:r>
              <a:rPr lang="en-US" sz="2000" dirty="0">
                <a:solidFill>
                  <a:srgbClr val="FF0000"/>
                </a:solidFill>
              </a:rPr>
              <a:t>    int a = 50, b = 80, sum;   </a:t>
            </a:r>
          </a:p>
          <a:p>
            <a:pPr fontAlgn="base"/>
            <a:r>
              <a:rPr lang="en-US" sz="2000" dirty="0">
                <a:solidFill>
                  <a:srgbClr val="FF0000"/>
                </a:solidFill>
              </a:rPr>
              <a:t>    sum = a + b;</a:t>
            </a:r>
          </a:p>
          <a:p>
            <a:pPr fontAlgn="base"/>
            <a:r>
              <a:rPr lang="en-US" sz="2000" dirty="0">
                <a:solidFill>
                  <a:srgbClr val="FF0000"/>
                </a:solidFill>
              </a:rPr>
              <a:t>    return sum;       </a:t>
            </a:r>
          </a:p>
          <a:p>
            <a:pPr fontAlgn="base">
              <a:lnSpc>
                <a:spcPct val="150000"/>
              </a:lnSpc>
            </a:pPr>
            <a:r>
              <a:rPr lang="en-US" sz="2000" dirty="0">
                <a:solidFill>
                  <a:srgbClr val="FF0000"/>
                </a:solidFill>
              </a:rPr>
              <a:t>}</a:t>
            </a:r>
          </a:p>
        </p:txBody>
      </p:sp>
    </p:spTree>
    <p:extLst>
      <p:ext uri="{BB962C8B-B14F-4D97-AF65-F5344CB8AC3E}">
        <p14:creationId xmlns:p14="http://schemas.microsoft.com/office/powerpoint/2010/main" val="34350995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152400"/>
            <a:ext cx="8382000" cy="6697346"/>
          </a:xfrm>
          <a:prstGeom prst="rect">
            <a:avLst/>
          </a:prstGeom>
        </p:spPr>
        <p:txBody>
          <a:bodyPr wrap="square">
            <a:spAutoFit/>
          </a:bodyPr>
          <a:lstStyle/>
          <a:p>
            <a:pPr>
              <a:lnSpc>
                <a:spcPct val="150000"/>
              </a:lnSpc>
            </a:pPr>
            <a:r>
              <a:rPr lang="en-US" dirty="0">
                <a:solidFill>
                  <a:srgbClr val="0070C0"/>
                </a:solidFill>
              </a:rPr>
              <a:t>	Function call by value is the default way of calling a function in C programming.</a:t>
            </a:r>
          </a:p>
          <a:p>
            <a:pPr>
              <a:lnSpc>
                <a:spcPct val="150000"/>
              </a:lnSpc>
            </a:pPr>
            <a:r>
              <a:rPr lang="en-US" dirty="0">
                <a:solidFill>
                  <a:srgbClr val="0070C0"/>
                </a:solidFill>
              </a:rPr>
              <a:t>In call by value, when you passed value to the function it is locally stored by the function parameter in stack memory location. If you change the value of function parameter, it is changed for the current function only but it not change the value of variable inside the caller method such as main().</a:t>
            </a:r>
          </a:p>
          <a:p>
            <a:pPr>
              <a:lnSpc>
                <a:spcPct val="150000"/>
              </a:lnSpc>
            </a:pPr>
            <a:r>
              <a:rPr lang="en-US" dirty="0">
                <a:solidFill>
                  <a:srgbClr val="0070C0"/>
                </a:solidFill>
              </a:rPr>
              <a:t>	values of actual parameters are copied to function’s formal parameters and the two types of parameters are stored in different memory locations. So any changes made inside functions are not reflected in actual parameters of caller.</a:t>
            </a:r>
          </a:p>
          <a:p>
            <a:pPr>
              <a:lnSpc>
                <a:spcPct val="150000"/>
              </a:lnSpc>
            </a:pPr>
            <a:r>
              <a:rPr lang="en-US" dirty="0">
                <a:solidFill>
                  <a:srgbClr val="0070C0"/>
                </a:solidFill>
              </a:rPr>
              <a:t>While calling a function, we pass values of variables to it. Such functions are known as “Call By Values”.</a:t>
            </a:r>
          </a:p>
          <a:p>
            <a:pPr>
              <a:lnSpc>
                <a:spcPct val="150000"/>
              </a:lnSpc>
            </a:pPr>
            <a:r>
              <a:rPr lang="en-US" dirty="0">
                <a:solidFill>
                  <a:srgbClr val="0070C0"/>
                </a:solidFill>
              </a:rPr>
              <a:t>	The value of each variable in calling function is copied into corresponding dummy variables of the called function.</a:t>
            </a:r>
          </a:p>
          <a:p>
            <a:pPr>
              <a:lnSpc>
                <a:spcPct val="150000"/>
              </a:lnSpc>
            </a:pPr>
            <a:r>
              <a:rPr lang="en-US" dirty="0">
                <a:solidFill>
                  <a:srgbClr val="0070C0"/>
                </a:solidFill>
              </a:rPr>
              <a:t>	The </a:t>
            </a:r>
            <a:r>
              <a:rPr lang="en-US" b="1" dirty="0">
                <a:solidFill>
                  <a:srgbClr val="0070C0"/>
                </a:solidFill>
              </a:rPr>
              <a:t>call by value</a:t>
            </a:r>
            <a:r>
              <a:rPr lang="en-US" dirty="0">
                <a:solidFill>
                  <a:srgbClr val="0070C0"/>
                </a:solidFill>
              </a:rPr>
              <a:t> method of passing arguments to a function copies the actual value of an argument into the formal parameter of the function. In this case, changes made to the parameter inside the function have no effect on the argument.</a:t>
            </a:r>
          </a:p>
        </p:txBody>
      </p:sp>
      <p:sp>
        <p:nvSpPr>
          <p:cNvPr id="3" name="Rectangle 2"/>
          <p:cNvSpPr/>
          <p:nvPr/>
        </p:nvSpPr>
        <p:spPr>
          <a:xfrm>
            <a:off x="5029201" y="0"/>
            <a:ext cx="1660839" cy="369332"/>
          </a:xfrm>
          <a:prstGeom prst="rect">
            <a:avLst/>
          </a:prstGeom>
        </p:spPr>
        <p:txBody>
          <a:bodyPr wrap="none">
            <a:spAutoFit/>
          </a:bodyPr>
          <a:lstStyle/>
          <a:p>
            <a:r>
              <a:rPr lang="en-US" b="1" dirty="0"/>
              <a:t>CALL BY VALUE </a:t>
            </a:r>
          </a:p>
        </p:txBody>
      </p:sp>
    </p:spTree>
    <p:extLst>
      <p:ext uri="{BB962C8B-B14F-4D97-AF65-F5344CB8AC3E}">
        <p14:creationId xmlns:p14="http://schemas.microsoft.com/office/powerpoint/2010/main" val="23833178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362201" y="152400"/>
            <a:ext cx="6934199" cy="6649270"/>
          </a:xfrm>
          <a:prstGeom prst="rect">
            <a:avLst/>
          </a:prstGeom>
          <a:solidFill>
            <a:schemeClr val="bg1"/>
          </a:solidFill>
          <a:ln w="9525">
            <a:noFill/>
            <a:miter lim="800000"/>
            <a:headEnd/>
            <a:tailEnd/>
          </a:ln>
          <a:effectLst/>
        </p:spPr>
        <p:txBody>
          <a:bodyPr vert="horz" wrap="square" lIns="91440" tIns="-44436" rIns="91440" bIns="45720" numCol="1" anchor="ctr" anchorCtr="0" compatLnSpc="1">
            <a:prstTxWarp prst="textNoShape">
              <a:avLst/>
            </a:prstTxWarp>
            <a:spAutoFit/>
          </a:bodyPr>
          <a:lstStyle/>
          <a:p>
            <a:pPr lvl="0" fontAlgn="base">
              <a:spcBef>
                <a:spcPct val="0"/>
              </a:spcBef>
              <a:spcAft>
                <a:spcPct val="0"/>
              </a:spcAft>
            </a:pPr>
            <a:r>
              <a:rPr lang="en-US" sz="1600" dirty="0">
                <a:solidFill>
                  <a:srgbClr val="FF0000"/>
                </a:solidFill>
                <a:latin typeface="Consolas" pitchFamily="49" charset="0"/>
                <a:cs typeface="Consolas" pitchFamily="49" charset="0"/>
              </a:rPr>
              <a:t>// Program for CALL BY VALUE</a:t>
            </a:r>
            <a:endParaRPr lang="en-US" sz="1600" dirty="0">
              <a:solidFill>
                <a:srgbClr val="FF0000"/>
              </a:solidFill>
              <a:latin typeface="Arial" pitchFamily="34" charset="0"/>
              <a:cs typeface="Arial" pitchFamily="34" charset="0"/>
            </a:endParaRPr>
          </a:p>
          <a:p>
            <a:pPr fontAlgn="base">
              <a:spcBef>
                <a:spcPct val="0"/>
              </a:spcBef>
              <a:spcAft>
                <a:spcPct val="0"/>
              </a:spcAft>
            </a:pPr>
            <a:r>
              <a:rPr lang="en-US" sz="1600" dirty="0">
                <a:solidFill>
                  <a:srgbClr val="FF0000"/>
                </a:solidFill>
                <a:latin typeface="Arial" pitchFamily="34" charset="0"/>
                <a:cs typeface="Arial" pitchFamily="34" charset="0"/>
              </a:rPr>
              <a:t>#include &lt;</a:t>
            </a:r>
            <a:r>
              <a:rPr lang="en-US" sz="1600" dirty="0" err="1">
                <a:solidFill>
                  <a:srgbClr val="FF0000"/>
                </a:solidFill>
                <a:latin typeface="Arial" pitchFamily="34" charset="0"/>
                <a:cs typeface="Arial" pitchFamily="34" charset="0"/>
              </a:rPr>
              <a:t>stdio.h</a:t>
            </a:r>
            <a:r>
              <a:rPr lang="en-US" sz="1600" dirty="0">
                <a:solidFill>
                  <a:srgbClr val="FF0000"/>
                </a:solidFill>
                <a:latin typeface="Arial" pitchFamily="34" charset="0"/>
                <a:cs typeface="Arial" pitchFamily="34" charset="0"/>
              </a:rPr>
              <a:t>&gt; </a:t>
            </a:r>
          </a:p>
          <a:p>
            <a:pPr fontAlgn="base">
              <a:spcBef>
                <a:spcPct val="0"/>
              </a:spcBef>
              <a:spcAft>
                <a:spcPct val="0"/>
              </a:spcAft>
            </a:pPr>
            <a:r>
              <a:rPr lang="en-US" sz="1600" dirty="0">
                <a:solidFill>
                  <a:srgbClr val="FF0000"/>
                </a:solidFill>
                <a:latin typeface="Arial" pitchFamily="34" charset="0"/>
                <a:cs typeface="Arial" pitchFamily="34" charset="0"/>
              </a:rPr>
              <a:t>/* function declaration */ </a:t>
            </a:r>
          </a:p>
          <a:p>
            <a:pPr fontAlgn="base">
              <a:spcBef>
                <a:spcPct val="0"/>
              </a:spcBef>
              <a:spcAft>
                <a:spcPct val="0"/>
              </a:spcAft>
            </a:pPr>
            <a:r>
              <a:rPr lang="en-US" sz="1600" dirty="0">
                <a:solidFill>
                  <a:srgbClr val="FF0000"/>
                </a:solidFill>
                <a:latin typeface="Arial" pitchFamily="34" charset="0"/>
                <a:cs typeface="Arial" pitchFamily="34" charset="0"/>
              </a:rPr>
              <a:t>void swap(int x, int y); </a:t>
            </a:r>
          </a:p>
          <a:p>
            <a:pPr fontAlgn="base">
              <a:spcBef>
                <a:spcPct val="0"/>
              </a:spcBef>
              <a:spcAft>
                <a:spcPct val="0"/>
              </a:spcAft>
            </a:pPr>
            <a:r>
              <a:rPr lang="en-US" sz="1600" dirty="0">
                <a:solidFill>
                  <a:srgbClr val="FF0000"/>
                </a:solidFill>
                <a:latin typeface="Arial" pitchFamily="34" charset="0"/>
                <a:cs typeface="Arial" pitchFamily="34" charset="0"/>
              </a:rPr>
              <a:t>int main ()</a:t>
            </a:r>
          </a:p>
          <a:p>
            <a:pPr fontAlgn="base">
              <a:spcBef>
                <a:spcPct val="0"/>
              </a:spcBef>
              <a:spcAft>
                <a:spcPct val="0"/>
              </a:spcAft>
            </a:pPr>
            <a:r>
              <a:rPr lang="en-US" sz="1600" dirty="0">
                <a:solidFill>
                  <a:srgbClr val="FF0000"/>
                </a:solidFill>
                <a:latin typeface="Arial" pitchFamily="34" charset="0"/>
                <a:cs typeface="Arial" pitchFamily="34" charset="0"/>
              </a:rPr>
              <a:t> {</a:t>
            </a:r>
          </a:p>
          <a:p>
            <a:pPr lvl="1" fontAlgn="base">
              <a:spcBef>
                <a:spcPct val="0"/>
              </a:spcBef>
              <a:spcAft>
                <a:spcPct val="0"/>
              </a:spcAft>
            </a:pPr>
            <a:r>
              <a:rPr lang="en-US" sz="1600" dirty="0">
                <a:solidFill>
                  <a:srgbClr val="FF0000"/>
                </a:solidFill>
                <a:latin typeface="Arial" pitchFamily="34" charset="0"/>
                <a:cs typeface="Arial" pitchFamily="34" charset="0"/>
              </a:rPr>
              <a:t> /* local variable definition */</a:t>
            </a:r>
          </a:p>
          <a:p>
            <a:pPr lvl="1" fontAlgn="base">
              <a:spcBef>
                <a:spcPct val="0"/>
              </a:spcBef>
              <a:spcAft>
                <a:spcPct val="0"/>
              </a:spcAft>
            </a:pPr>
            <a:r>
              <a:rPr lang="en-US" sz="1600" dirty="0">
                <a:solidFill>
                  <a:srgbClr val="FF0000"/>
                </a:solidFill>
                <a:latin typeface="Arial" pitchFamily="34" charset="0"/>
                <a:cs typeface="Arial" pitchFamily="34" charset="0"/>
              </a:rPr>
              <a:t> int a = 100;</a:t>
            </a:r>
          </a:p>
          <a:p>
            <a:pPr lvl="1" fontAlgn="base">
              <a:spcBef>
                <a:spcPct val="0"/>
              </a:spcBef>
              <a:spcAft>
                <a:spcPct val="0"/>
              </a:spcAft>
            </a:pPr>
            <a:r>
              <a:rPr lang="en-US" sz="1600" dirty="0">
                <a:solidFill>
                  <a:srgbClr val="FF0000"/>
                </a:solidFill>
                <a:latin typeface="Arial" pitchFamily="34" charset="0"/>
                <a:cs typeface="Arial" pitchFamily="34" charset="0"/>
              </a:rPr>
              <a:t> int b = 200; </a:t>
            </a:r>
          </a:p>
          <a:p>
            <a:pPr lvl="1" fontAlgn="base">
              <a:spcBef>
                <a:spcPct val="0"/>
              </a:spcBef>
              <a:spcAft>
                <a:spcPct val="0"/>
              </a:spcAft>
            </a:pPr>
            <a:r>
              <a:rPr lang="en-US" sz="1600" dirty="0" err="1">
                <a:solidFill>
                  <a:srgbClr val="FF0000"/>
                </a:solidFill>
                <a:latin typeface="Arial" pitchFamily="34" charset="0"/>
                <a:cs typeface="Arial" pitchFamily="34" charset="0"/>
              </a:rPr>
              <a:t>printf</a:t>
            </a:r>
            <a:r>
              <a:rPr lang="en-US" sz="1600" dirty="0">
                <a:solidFill>
                  <a:srgbClr val="FF0000"/>
                </a:solidFill>
                <a:latin typeface="Arial" pitchFamily="34" charset="0"/>
                <a:cs typeface="Arial" pitchFamily="34" charset="0"/>
              </a:rPr>
              <a:t>("Before swap, value of a : %d\n", a ); </a:t>
            </a:r>
          </a:p>
          <a:p>
            <a:pPr lvl="1" fontAlgn="base">
              <a:spcBef>
                <a:spcPct val="0"/>
              </a:spcBef>
              <a:spcAft>
                <a:spcPct val="0"/>
              </a:spcAft>
            </a:pPr>
            <a:r>
              <a:rPr lang="en-US" sz="1600" dirty="0" err="1">
                <a:solidFill>
                  <a:srgbClr val="FF0000"/>
                </a:solidFill>
                <a:latin typeface="Arial" pitchFamily="34" charset="0"/>
                <a:cs typeface="Arial" pitchFamily="34" charset="0"/>
              </a:rPr>
              <a:t>printf</a:t>
            </a:r>
            <a:r>
              <a:rPr lang="en-US" sz="1600" dirty="0">
                <a:solidFill>
                  <a:srgbClr val="FF0000"/>
                </a:solidFill>
                <a:latin typeface="Arial" pitchFamily="34" charset="0"/>
                <a:cs typeface="Arial" pitchFamily="34" charset="0"/>
              </a:rPr>
              <a:t>("Before swap, value of b : %d\n", b );</a:t>
            </a:r>
          </a:p>
          <a:p>
            <a:pPr lvl="1" fontAlgn="base">
              <a:spcBef>
                <a:spcPct val="0"/>
              </a:spcBef>
              <a:spcAft>
                <a:spcPct val="0"/>
              </a:spcAft>
            </a:pPr>
            <a:endParaRPr lang="en-US" sz="1600" dirty="0">
              <a:solidFill>
                <a:srgbClr val="FF0000"/>
              </a:solidFill>
              <a:latin typeface="Arial" pitchFamily="34" charset="0"/>
              <a:cs typeface="Arial" pitchFamily="34" charset="0"/>
            </a:endParaRPr>
          </a:p>
          <a:p>
            <a:pPr lvl="1" fontAlgn="base">
              <a:spcBef>
                <a:spcPct val="0"/>
              </a:spcBef>
              <a:spcAft>
                <a:spcPct val="0"/>
              </a:spcAft>
            </a:pPr>
            <a:r>
              <a:rPr lang="en-US" sz="1600" dirty="0">
                <a:solidFill>
                  <a:srgbClr val="FF0000"/>
                </a:solidFill>
                <a:latin typeface="Arial" pitchFamily="34" charset="0"/>
                <a:cs typeface="Arial" pitchFamily="34" charset="0"/>
              </a:rPr>
              <a:t> /* calling a function to swap the values */ </a:t>
            </a:r>
          </a:p>
          <a:p>
            <a:pPr lvl="1" fontAlgn="base">
              <a:spcBef>
                <a:spcPct val="0"/>
              </a:spcBef>
              <a:spcAft>
                <a:spcPct val="0"/>
              </a:spcAft>
            </a:pPr>
            <a:r>
              <a:rPr lang="en-US" sz="1600" dirty="0">
                <a:solidFill>
                  <a:srgbClr val="FF0000"/>
                </a:solidFill>
                <a:latin typeface="Arial" pitchFamily="34" charset="0"/>
                <a:cs typeface="Arial" pitchFamily="34" charset="0"/>
              </a:rPr>
              <a:t>swap(a, b); </a:t>
            </a:r>
          </a:p>
          <a:p>
            <a:pPr lvl="1" fontAlgn="base">
              <a:spcBef>
                <a:spcPct val="0"/>
              </a:spcBef>
              <a:spcAft>
                <a:spcPct val="0"/>
              </a:spcAft>
            </a:pPr>
            <a:endParaRPr lang="en-US" sz="1600" dirty="0">
              <a:solidFill>
                <a:srgbClr val="FF0000"/>
              </a:solidFill>
              <a:latin typeface="Arial" pitchFamily="34" charset="0"/>
              <a:cs typeface="Arial" pitchFamily="34" charset="0"/>
            </a:endParaRPr>
          </a:p>
          <a:p>
            <a:pPr lvl="1" fontAlgn="base">
              <a:spcBef>
                <a:spcPct val="0"/>
              </a:spcBef>
              <a:spcAft>
                <a:spcPct val="0"/>
              </a:spcAft>
            </a:pPr>
            <a:r>
              <a:rPr lang="en-US" sz="1600" dirty="0" err="1">
                <a:solidFill>
                  <a:srgbClr val="FF0000"/>
                </a:solidFill>
                <a:latin typeface="Arial" pitchFamily="34" charset="0"/>
                <a:cs typeface="Arial" pitchFamily="34" charset="0"/>
              </a:rPr>
              <a:t>printf</a:t>
            </a:r>
            <a:r>
              <a:rPr lang="en-US" sz="1600" dirty="0">
                <a:solidFill>
                  <a:srgbClr val="FF0000"/>
                </a:solidFill>
                <a:latin typeface="Arial" pitchFamily="34" charset="0"/>
                <a:cs typeface="Arial" pitchFamily="34" charset="0"/>
              </a:rPr>
              <a:t>("After swap, value of a : %d\n", a );</a:t>
            </a:r>
          </a:p>
          <a:p>
            <a:pPr lvl="1" fontAlgn="base">
              <a:spcBef>
                <a:spcPct val="0"/>
              </a:spcBef>
              <a:spcAft>
                <a:spcPct val="0"/>
              </a:spcAft>
            </a:pPr>
            <a:r>
              <a:rPr lang="en-US" sz="1600" dirty="0">
                <a:solidFill>
                  <a:srgbClr val="FF0000"/>
                </a:solidFill>
                <a:latin typeface="Arial" pitchFamily="34" charset="0"/>
                <a:cs typeface="Arial" pitchFamily="34" charset="0"/>
              </a:rPr>
              <a:t> </a:t>
            </a:r>
            <a:r>
              <a:rPr lang="en-US" sz="1600" dirty="0" err="1">
                <a:solidFill>
                  <a:srgbClr val="FF0000"/>
                </a:solidFill>
                <a:latin typeface="Arial" pitchFamily="34" charset="0"/>
                <a:cs typeface="Arial" pitchFamily="34" charset="0"/>
              </a:rPr>
              <a:t>printf</a:t>
            </a:r>
            <a:r>
              <a:rPr lang="en-US" sz="1600" dirty="0">
                <a:solidFill>
                  <a:srgbClr val="FF0000"/>
                </a:solidFill>
                <a:latin typeface="Arial" pitchFamily="34" charset="0"/>
                <a:cs typeface="Arial" pitchFamily="34" charset="0"/>
              </a:rPr>
              <a:t>("After swap, value of b : %d\n", b ); </a:t>
            </a:r>
          </a:p>
          <a:p>
            <a:pPr lvl="1" fontAlgn="base">
              <a:spcBef>
                <a:spcPct val="0"/>
              </a:spcBef>
              <a:spcAft>
                <a:spcPct val="0"/>
              </a:spcAft>
            </a:pPr>
            <a:r>
              <a:rPr lang="en-US" sz="1600" dirty="0" err="1">
                <a:solidFill>
                  <a:srgbClr val="FF0000"/>
                </a:solidFill>
                <a:latin typeface="Arial" pitchFamily="34" charset="0"/>
                <a:cs typeface="Arial" pitchFamily="34" charset="0"/>
              </a:rPr>
              <a:t>getch</a:t>
            </a:r>
            <a:r>
              <a:rPr lang="en-US" sz="1600" dirty="0">
                <a:solidFill>
                  <a:srgbClr val="FF0000"/>
                </a:solidFill>
                <a:latin typeface="Arial" pitchFamily="34" charset="0"/>
                <a:cs typeface="Arial" pitchFamily="34" charset="0"/>
              </a:rPr>
              <a:t>();</a:t>
            </a:r>
          </a:p>
          <a:p>
            <a:pPr fontAlgn="base">
              <a:spcBef>
                <a:spcPct val="0"/>
              </a:spcBef>
              <a:spcAft>
                <a:spcPct val="0"/>
              </a:spcAft>
            </a:pPr>
            <a:r>
              <a:rPr lang="en-US" sz="1600" dirty="0">
                <a:solidFill>
                  <a:srgbClr val="FF0000"/>
                </a:solidFill>
                <a:latin typeface="Arial" pitchFamily="34" charset="0"/>
                <a:cs typeface="Arial" pitchFamily="34" charset="0"/>
              </a:rPr>
              <a:t> } </a:t>
            </a:r>
          </a:p>
          <a:p>
            <a:pPr lvl="0" fontAlgn="base">
              <a:spcBef>
                <a:spcPct val="0"/>
              </a:spcBef>
              <a:spcAft>
                <a:spcPct val="0"/>
              </a:spcAft>
            </a:pPr>
            <a:r>
              <a:rPr lang="en-US" sz="1600" dirty="0">
                <a:solidFill>
                  <a:srgbClr val="FF0000"/>
                </a:solidFill>
                <a:latin typeface="Arial" pitchFamily="34" charset="0"/>
                <a:cs typeface="Arial" pitchFamily="34" charset="0"/>
              </a:rPr>
              <a:t>void swap(int  x, int  y)</a:t>
            </a:r>
          </a:p>
          <a:p>
            <a:pPr lvl="0" fontAlgn="base">
              <a:spcBef>
                <a:spcPct val="0"/>
              </a:spcBef>
              <a:spcAft>
                <a:spcPct val="0"/>
              </a:spcAft>
            </a:pPr>
            <a:r>
              <a:rPr lang="en-US" sz="1600" dirty="0">
                <a:solidFill>
                  <a:srgbClr val="FF0000"/>
                </a:solidFill>
                <a:latin typeface="Arial" pitchFamily="34" charset="0"/>
                <a:cs typeface="Arial" pitchFamily="34" charset="0"/>
              </a:rPr>
              <a:t> { </a:t>
            </a:r>
          </a:p>
          <a:p>
            <a:pPr lvl="1" fontAlgn="base">
              <a:spcBef>
                <a:spcPct val="0"/>
              </a:spcBef>
              <a:spcAft>
                <a:spcPct val="0"/>
              </a:spcAft>
            </a:pPr>
            <a:r>
              <a:rPr lang="en-US" sz="1600" dirty="0">
                <a:solidFill>
                  <a:srgbClr val="FF0000"/>
                </a:solidFill>
                <a:latin typeface="Arial" pitchFamily="34" charset="0"/>
                <a:cs typeface="Arial" pitchFamily="34" charset="0"/>
              </a:rPr>
              <a:t>int temp; </a:t>
            </a:r>
          </a:p>
          <a:p>
            <a:pPr lvl="1" fontAlgn="base">
              <a:spcBef>
                <a:spcPct val="0"/>
              </a:spcBef>
              <a:spcAft>
                <a:spcPct val="0"/>
              </a:spcAft>
            </a:pPr>
            <a:r>
              <a:rPr lang="en-US" sz="1600" dirty="0">
                <a:solidFill>
                  <a:srgbClr val="FF0000"/>
                </a:solidFill>
                <a:latin typeface="Arial" pitchFamily="34" charset="0"/>
                <a:cs typeface="Arial" pitchFamily="34" charset="0"/>
              </a:rPr>
              <a:t>temp = x;  		/* save the value of x */</a:t>
            </a:r>
          </a:p>
          <a:p>
            <a:pPr lvl="1" fontAlgn="base">
              <a:spcBef>
                <a:spcPct val="0"/>
              </a:spcBef>
              <a:spcAft>
                <a:spcPct val="0"/>
              </a:spcAft>
            </a:pPr>
            <a:r>
              <a:rPr lang="en-US" sz="1600" dirty="0">
                <a:solidFill>
                  <a:srgbClr val="FF0000"/>
                </a:solidFill>
                <a:latin typeface="Arial" pitchFamily="34" charset="0"/>
                <a:cs typeface="Arial" pitchFamily="34" charset="0"/>
              </a:rPr>
              <a:t> x = y; 		/* put y into x */</a:t>
            </a:r>
          </a:p>
          <a:p>
            <a:pPr lvl="1" fontAlgn="base">
              <a:spcBef>
                <a:spcPct val="0"/>
              </a:spcBef>
              <a:spcAft>
                <a:spcPct val="0"/>
              </a:spcAft>
            </a:pPr>
            <a:r>
              <a:rPr lang="en-US" sz="1600" dirty="0">
                <a:solidFill>
                  <a:srgbClr val="FF0000"/>
                </a:solidFill>
                <a:latin typeface="Arial" pitchFamily="34" charset="0"/>
                <a:cs typeface="Arial" pitchFamily="34" charset="0"/>
              </a:rPr>
              <a:t> y = temp;		 /* put temp into y */ </a:t>
            </a:r>
          </a:p>
          <a:p>
            <a:pPr lvl="1" fontAlgn="base">
              <a:spcBef>
                <a:spcPct val="0"/>
              </a:spcBef>
              <a:spcAft>
                <a:spcPct val="0"/>
              </a:spcAft>
            </a:pPr>
            <a:r>
              <a:rPr lang="en-US" sz="1600" dirty="0">
                <a:solidFill>
                  <a:srgbClr val="FF0000"/>
                </a:solidFill>
                <a:latin typeface="Arial" pitchFamily="34" charset="0"/>
                <a:cs typeface="Arial" pitchFamily="34" charset="0"/>
              </a:rPr>
              <a:t>return; </a:t>
            </a:r>
          </a:p>
          <a:p>
            <a:pPr lvl="0" fontAlgn="base">
              <a:spcBef>
                <a:spcPct val="0"/>
              </a:spcBef>
              <a:spcAft>
                <a:spcPct val="0"/>
              </a:spcAft>
            </a:pPr>
            <a:r>
              <a:rPr lang="en-US" sz="1600" dirty="0">
                <a:solidFill>
                  <a:srgbClr val="FF0000"/>
                </a:solidFill>
                <a:latin typeface="Arial" pitchFamily="34" charset="0"/>
                <a:cs typeface="Arial" pitchFamily="34" charset="0"/>
              </a:rPr>
              <a:t>}</a:t>
            </a:r>
          </a:p>
        </p:txBody>
      </p:sp>
    </p:spTree>
    <p:extLst>
      <p:ext uri="{BB962C8B-B14F-4D97-AF65-F5344CB8AC3E}">
        <p14:creationId xmlns:p14="http://schemas.microsoft.com/office/powerpoint/2010/main" val="2913329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142308">
            <a:off x="4334434" y="2530101"/>
            <a:ext cx="3881718" cy="1325563"/>
          </a:xfrm>
        </p:spPr>
        <p:txBody>
          <a:bodyPr/>
          <a:lstStyle/>
          <a:p>
            <a:r>
              <a:rPr lang="en-US" b="1" dirty="0" smtClean="0">
                <a:latin typeface="Algerian" panose="04020705040A02060702" pitchFamily="82" charset="0"/>
              </a:rPr>
              <a:t>CHAPTER - I</a:t>
            </a:r>
            <a:endParaRPr lang="en-US" b="1" dirty="0">
              <a:latin typeface="Algerian" panose="04020705040A02060702" pitchFamily="82" charset="0"/>
            </a:endParaRPr>
          </a:p>
        </p:txBody>
      </p:sp>
    </p:spTree>
    <p:extLst>
      <p:ext uri="{BB962C8B-B14F-4D97-AF65-F5344CB8AC3E}">
        <p14:creationId xmlns:p14="http://schemas.microsoft.com/office/powerpoint/2010/main" val="18224145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533400"/>
            <a:ext cx="8382000" cy="5866350"/>
          </a:xfrm>
          <a:prstGeom prst="rect">
            <a:avLst/>
          </a:prstGeom>
        </p:spPr>
        <p:txBody>
          <a:bodyPr wrap="square">
            <a:spAutoFit/>
          </a:bodyPr>
          <a:lstStyle/>
          <a:p>
            <a:pPr fontAlgn="base">
              <a:lnSpc>
                <a:spcPct val="150000"/>
              </a:lnSpc>
            </a:pPr>
            <a:r>
              <a:rPr lang="en-US" dirty="0">
                <a:solidFill>
                  <a:srgbClr val="0070C0"/>
                </a:solidFill>
              </a:rPr>
              <a:t>	A function that calls itself is known as a recursive function. And, this technique is known as recursion.</a:t>
            </a:r>
          </a:p>
          <a:p>
            <a:pPr fontAlgn="base">
              <a:lnSpc>
                <a:spcPct val="150000"/>
              </a:lnSpc>
            </a:pPr>
            <a:r>
              <a:rPr lang="en-US" dirty="0">
                <a:solidFill>
                  <a:srgbClr val="0070C0"/>
                </a:solidFill>
              </a:rPr>
              <a:t>	The process in which a function calls itself directly or indirectly is called recursion and the corresponding function is called as recursive function. Using recursive certain problems can be solved quite easily.</a:t>
            </a:r>
          </a:p>
          <a:p>
            <a:pPr fontAlgn="base">
              <a:lnSpc>
                <a:spcPct val="150000"/>
              </a:lnSpc>
            </a:pPr>
            <a:r>
              <a:rPr lang="en-US" dirty="0">
                <a:solidFill>
                  <a:srgbClr val="0070C0"/>
                </a:solidFill>
              </a:rPr>
              <a:t>	Recursion is the process of repeating items in a self-similar way. In programming languages, if a program allows you to call a function inside the same function, then it is called a recursive call of the function.</a:t>
            </a:r>
          </a:p>
          <a:p>
            <a:pPr fontAlgn="base">
              <a:lnSpc>
                <a:spcPct val="150000"/>
              </a:lnSpc>
            </a:pPr>
            <a:r>
              <a:rPr lang="en-US" dirty="0">
                <a:solidFill>
                  <a:srgbClr val="0070C0"/>
                </a:solidFill>
              </a:rPr>
              <a:t>	Recursive functions are very useful to solve many mathematical problems, such as calculating the factorial of a number, generating Fibonacci series, etc.</a:t>
            </a:r>
          </a:p>
          <a:p>
            <a:pPr fontAlgn="base">
              <a:lnSpc>
                <a:spcPct val="150000"/>
              </a:lnSpc>
            </a:pPr>
            <a:r>
              <a:rPr lang="en-US" dirty="0">
                <a:solidFill>
                  <a:srgbClr val="0070C0"/>
                </a:solidFill>
              </a:rPr>
              <a:t>Note : - programmers need to be careful to define an exit condition from the function, otherwise it will go into an infinite loop.</a:t>
            </a:r>
          </a:p>
          <a:p>
            <a:pPr>
              <a:lnSpc>
                <a:spcPct val="150000"/>
              </a:lnSpc>
            </a:pPr>
            <a:r>
              <a:rPr lang="en-US" dirty="0">
                <a:solidFill>
                  <a:srgbClr val="0070C0"/>
                </a:solidFill>
              </a:rPr>
              <a:t/>
            </a:r>
            <a:br>
              <a:rPr lang="en-US" dirty="0">
                <a:solidFill>
                  <a:srgbClr val="0070C0"/>
                </a:solidFill>
              </a:rPr>
            </a:br>
            <a:endParaRPr lang="en-US" dirty="0">
              <a:solidFill>
                <a:srgbClr val="0070C0"/>
              </a:solidFill>
            </a:endParaRPr>
          </a:p>
        </p:txBody>
      </p:sp>
      <p:sp>
        <p:nvSpPr>
          <p:cNvPr id="3" name="Rectangle 2"/>
          <p:cNvSpPr/>
          <p:nvPr/>
        </p:nvSpPr>
        <p:spPr>
          <a:xfrm>
            <a:off x="5410201" y="0"/>
            <a:ext cx="1301125" cy="369332"/>
          </a:xfrm>
          <a:prstGeom prst="rect">
            <a:avLst/>
          </a:prstGeom>
        </p:spPr>
        <p:txBody>
          <a:bodyPr wrap="none">
            <a:spAutoFit/>
          </a:bodyPr>
          <a:lstStyle/>
          <a:p>
            <a:r>
              <a:rPr lang="en-US" b="1" dirty="0"/>
              <a:t>RECURSION</a:t>
            </a:r>
          </a:p>
        </p:txBody>
      </p:sp>
    </p:spTree>
    <p:extLst>
      <p:ext uri="{BB962C8B-B14F-4D97-AF65-F5344CB8AC3E}">
        <p14:creationId xmlns:p14="http://schemas.microsoft.com/office/powerpoint/2010/main" val="37484802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981201" y="533401"/>
            <a:ext cx="7924799" cy="5910607"/>
          </a:xfrm>
          <a:prstGeom prst="rect">
            <a:avLst/>
          </a:prstGeom>
          <a:solidFill>
            <a:schemeClr val="bg1"/>
          </a:solidFill>
          <a:ln w="9525">
            <a:noFill/>
            <a:miter lim="800000"/>
            <a:headEnd/>
            <a:tailEnd/>
          </a:ln>
          <a:effectLst/>
        </p:spPr>
        <p:txBody>
          <a:bodyPr vert="horz" wrap="square" lIns="91440" tIns="-44436" rIns="91440" bIns="45720" numCol="1" anchor="ctr" anchorCtr="0" compatLnSpc="1">
            <a:prstTxWarp prst="textNoShape">
              <a:avLst/>
            </a:prstTxWarp>
            <a:spAutoFit/>
          </a:bodyPr>
          <a:lstStyle/>
          <a:p>
            <a:pPr fontAlgn="base">
              <a:spcBef>
                <a:spcPct val="0"/>
              </a:spcBef>
              <a:spcAft>
                <a:spcPct val="0"/>
              </a:spcAft>
            </a:pPr>
            <a:r>
              <a:rPr lang="en-US" sz="1600" dirty="0">
                <a:solidFill>
                  <a:srgbClr val="FF0000"/>
                </a:solidFill>
                <a:latin typeface="Courier New" pitchFamily="49" charset="0"/>
                <a:cs typeface="Courier New" pitchFamily="49" charset="0"/>
              </a:rPr>
              <a:t>// Program from </a:t>
            </a:r>
            <a:r>
              <a:rPr lang="en-US" sz="1600" dirty="0" err="1">
                <a:solidFill>
                  <a:srgbClr val="FF0000"/>
                </a:solidFill>
                <a:latin typeface="Courier New" pitchFamily="49" charset="0"/>
                <a:cs typeface="Courier New" pitchFamily="49" charset="0"/>
              </a:rPr>
              <a:t>Fiboncci</a:t>
            </a:r>
            <a:r>
              <a:rPr lang="en-US" sz="1600" dirty="0">
                <a:solidFill>
                  <a:srgbClr val="FF0000"/>
                </a:solidFill>
                <a:latin typeface="Courier New" pitchFamily="49" charset="0"/>
                <a:cs typeface="Courier New" pitchFamily="49" charset="0"/>
              </a:rPr>
              <a:t> Series USING RECURSION</a:t>
            </a:r>
          </a:p>
          <a:p>
            <a:pPr fontAlgn="base">
              <a:spcBef>
                <a:spcPct val="0"/>
              </a:spcBef>
              <a:spcAft>
                <a:spcPct val="0"/>
              </a:spcAft>
            </a:pPr>
            <a:endParaRPr lang="en-US" sz="1600" dirty="0">
              <a:solidFill>
                <a:srgbClr val="FF0000"/>
              </a:solidFill>
              <a:latin typeface="Courier New" pitchFamily="49" charset="0"/>
              <a:cs typeface="Courier New" pitchFamily="49" charset="0"/>
            </a:endParaRPr>
          </a:p>
          <a:p>
            <a:pPr lvl="1" fontAlgn="base">
              <a:spcBef>
                <a:spcPct val="0"/>
              </a:spcBef>
              <a:spcAft>
                <a:spcPct val="0"/>
              </a:spcAft>
            </a:pPr>
            <a:r>
              <a:rPr lang="en-US" sz="1600" dirty="0">
                <a:solidFill>
                  <a:srgbClr val="FF0000"/>
                </a:solidFill>
                <a:latin typeface="Courier New" pitchFamily="49" charset="0"/>
                <a:cs typeface="Courier New" pitchFamily="49" charset="0"/>
              </a:rPr>
              <a:t>#include &lt;</a:t>
            </a:r>
            <a:r>
              <a:rPr lang="en-US" sz="1600" dirty="0" err="1">
                <a:solidFill>
                  <a:srgbClr val="FF0000"/>
                </a:solidFill>
                <a:latin typeface="Courier New" pitchFamily="49" charset="0"/>
                <a:cs typeface="Courier New" pitchFamily="49" charset="0"/>
              </a:rPr>
              <a:t>stdio.h</a:t>
            </a:r>
            <a:r>
              <a:rPr lang="en-US" sz="1600" dirty="0">
                <a:solidFill>
                  <a:srgbClr val="FF0000"/>
                </a:solidFill>
                <a:latin typeface="Courier New" pitchFamily="49" charset="0"/>
                <a:cs typeface="Courier New" pitchFamily="49" charset="0"/>
              </a:rPr>
              <a:t>&gt;  </a:t>
            </a:r>
          </a:p>
          <a:p>
            <a:pPr lvl="1" fontAlgn="base">
              <a:spcBef>
                <a:spcPct val="0"/>
              </a:spcBef>
              <a:spcAft>
                <a:spcPct val="0"/>
              </a:spcAft>
            </a:pPr>
            <a:r>
              <a:rPr lang="en-US" sz="1600" dirty="0">
                <a:solidFill>
                  <a:srgbClr val="FF0000"/>
                </a:solidFill>
                <a:latin typeface="Courier New" pitchFamily="49" charset="0"/>
                <a:cs typeface="Courier New" pitchFamily="49" charset="0"/>
              </a:rPr>
              <a:t>int </a:t>
            </a:r>
            <a:r>
              <a:rPr lang="en-US" sz="1600" dirty="0" err="1">
                <a:solidFill>
                  <a:srgbClr val="FF0000"/>
                </a:solidFill>
                <a:latin typeface="Courier New" pitchFamily="49" charset="0"/>
                <a:cs typeface="Courier New" pitchFamily="49" charset="0"/>
              </a:rPr>
              <a:t>fibo</a:t>
            </a:r>
            <a:r>
              <a:rPr lang="en-US" sz="1600" dirty="0">
                <a:solidFill>
                  <a:srgbClr val="FF0000"/>
                </a:solidFill>
                <a:latin typeface="Courier New" pitchFamily="49" charset="0"/>
                <a:cs typeface="Courier New" pitchFamily="49" charset="0"/>
              </a:rPr>
              <a:t>(int </a:t>
            </a:r>
            <a:r>
              <a:rPr lang="en-US" sz="1600" dirty="0" err="1">
                <a:solidFill>
                  <a:srgbClr val="FF0000"/>
                </a:solidFill>
                <a:latin typeface="Courier New" pitchFamily="49" charset="0"/>
                <a:cs typeface="Courier New" pitchFamily="49" charset="0"/>
              </a:rPr>
              <a:t>i</a:t>
            </a:r>
            <a:r>
              <a:rPr lang="en-US" sz="1600" dirty="0">
                <a:solidFill>
                  <a:srgbClr val="FF0000"/>
                </a:solidFill>
                <a:latin typeface="Courier New" pitchFamily="49" charset="0"/>
                <a:cs typeface="Courier New" pitchFamily="49" charset="0"/>
              </a:rPr>
              <a:t>) </a:t>
            </a:r>
          </a:p>
          <a:p>
            <a:pPr lvl="1" fontAlgn="base">
              <a:spcBef>
                <a:spcPct val="0"/>
              </a:spcBef>
              <a:spcAft>
                <a:spcPct val="0"/>
              </a:spcAft>
            </a:pPr>
            <a:r>
              <a:rPr lang="en-US" sz="1600" dirty="0">
                <a:solidFill>
                  <a:srgbClr val="FF0000"/>
                </a:solidFill>
                <a:latin typeface="Courier New" pitchFamily="49" charset="0"/>
                <a:cs typeface="Courier New" pitchFamily="49" charset="0"/>
              </a:rPr>
              <a:t>{ </a:t>
            </a:r>
          </a:p>
          <a:p>
            <a:pPr lvl="2" fontAlgn="base">
              <a:spcBef>
                <a:spcPct val="0"/>
              </a:spcBef>
              <a:spcAft>
                <a:spcPct val="0"/>
              </a:spcAft>
            </a:pPr>
            <a:r>
              <a:rPr lang="en-US" sz="1600" dirty="0">
                <a:solidFill>
                  <a:srgbClr val="FF0000"/>
                </a:solidFill>
                <a:latin typeface="Courier New" pitchFamily="49" charset="0"/>
                <a:cs typeface="Courier New" pitchFamily="49" charset="0"/>
              </a:rPr>
              <a:t>if(</a:t>
            </a:r>
            <a:r>
              <a:rPr lang="en-US" sz="1600" dirty="0" err="1">
                <a:solidFill>
                  <a:srgbClr val="FF0000"/>
                </a:solidFill>
                <a:latin typeface="Courier New" pitchFamily="49" charset="0"/>
                <a:cs typeface="Courier New" pitchFamily="49" charset="0"/>
              </a:rPr>
              <a:t>i</a:t>
            </a:r>
            <a:r>
              <a:rPr lang="en-US" sz="1600" dirty="0">
                <a:solidFill>
                  <a:srgbClr val="FF0000"/>
                </a:solidFill>
                <a:latin typeface="Courier New" pitchFamily="49" charset="0"/>
                <a:cs typeface="Courier New" pitchFamily="49" charset="0"/>
              </a:rPr>
              <a:t> == 0) </a:t>
            </a:r>
          </a:p>
          <a:p>
            <a:pPr lvl="2" fontAlgn="base">
              <a:spcBef>
                <a:spcPct val="0"/>
              </a:spcBef>
              <a:spcAft>
                <a:spcPct val="0"/>
              </a:spcAft>
            </a:pPr>
            <a:r>
              <a:rPr lang="en-US" sz="1600" dirty="0">
                <a:solidFill>
                  <a:srgbClr val="FF0000"/>
                </a:solidFill>
                <a:latin typeface="Courier New" pitchFamily="49" charset="0"/>
                <a:cs typeface="Courier New" pitchFamily="49" charset="0"/>
              </a:rPr>
              <a:t>{ </a:t>
            </a:r>
          </a:p>
          <a:p>
            <a:pPr lvl="3" fontAlgn="base">
              <a:spcBef>
                <a:spcPct val="0"/>
              </a:spcBef>
              <a:spcAft>
                <a:spcPct val="0"/>
              </a:spcAft>
            </a:pPr>
            <a:r>
              <a:rPr lang="en-US" sz="1600" dirty="0">
                <a:solidFill>
                  <a:srgbClr val="FF0000"/>
                </a:solidFill>
                <a:latin typeface="Courier New" pitchFamily="49" charset="0"/>
                <a:cs typeface="Courier New" pitchFamily="49" charset="0"/>
              </a:rPr>
              <a:t>return 0;</a:t>
            </a:r>
          </a:p>
          <a:p>
            <a:pPr lvl="2" fontAlgn="base">
              <a:spcBef>
                <a:spcPct val="0"/>
              </a:spcBef>
              <a:spcAft>
                <a:spcPct val="0"/>
              </a:spcAft>
            </a:pPr>
            <a:r>
              <a:rPr lang="en-US" sz="1600" dirty="0">
                <a:solidFill>
                  <a:srgbClr val="FF0000"/>
                </a:solidFill>
                <a:latin typeface="Courier New" pitchFamily="49" charset="0"/>
                <a:cs typeface="Courier New" pitchFamily="49" charset="0"/>
              </a:rPr>
              <a:t> }</a:t>
            </a:r>
          </a:p>
          <a:p>
            <a:pPr lvl="2" fontAlgn="base">
              <a:spcBef>
                <a:spcPct val="0"/>
              </a:spcBef>
              <a:spcAft>
                <a:spcPct val="0"/>
              </a:spcAft>
            </a:pPr>
            <a:r>
              <a:rPr lang="en-US" sz="1600" dirty="0">
                <a:solidFill>
                  <a:srgbClr val="FF0000"/>
                </a:solidFill>
                <a:latin typeface="Courier New" pitchFamily="49" charset="0"/>
                <a:cs typeface="Courier New" pitchFamily="49" charset="0"/>
              </a:rPr>
              <a:t> if(</a:t>
            </a:r>
            <a:r>
              <a:rPr lang="en-US" sz="1600" dirty="0" err="1">
                <a:solidFill>
                  <a:srgbClr val="FF0000"/>
                </a:solidFill>
                <a:latin typeface="Courier New" pitchFamily="49" charset="0"/>
                <a:cs typeface="Courier New" pitchFamily="49" charset="0"/>
              </a:rPr>
              <a:t>i</a:t>
            </a:r>
            <a:r>
              <a:rPr lang="en-US" sz="1600" dirty="0">
                <a:solidFill>
                  <a:srgbClr val="FF0000"/>
                </a:solidFill>
                <a:latin typeface="Courier New" pitchFamily="49" charset="0"/>
                <a:cs typeface="Courier New" pitchFamily="49" charset="0"/>
              </a:rPr>
              <a:t> == 1)</a:t>
            </a:r>
          </a:p>
          <a:p>
            <a:pPr lvl="2" fontAlgn="base">
              <a:spcBef>
                <a:spcPct val="0"/>
              </a:spcBef>
              <a:spcAft>
                <a:spcPct val="0"/>
              </a:spcAft>
            </a:pPr>
            <a:r>
              <a:rPr lang="en-US" sz="1600" dirty="0">
                <a:solidFill>
                  <a:srgbClr val="FF0000"/>
                </a:solidFill>
                <a:latin typeface="Courier New" pitchFamily="49" charset="0"/>
                <a:cs typeface="Courier New" pitchFamily="49" charset="0"/>
              </a:rPr>
              <a:t> { </a:t>
            </a:r>
          </a:p>
          <a:p>
            <a:pPr lvl="3" fontAlgn="base">
              <a:spcBef>
                <a:spcPct val="0"/>
              </a:spcBef>
              <a:spcAft>
                <a:spcPct val="0"/>
              </a:spcAft>
            </a:pPr>
            <a:r>
              <a:rPr lang="en-US" sz="1600" dirty="0">
                <a:solidFill>
                  <a:srgbClr val="FF0000"/>
                </a:solidFill>
                <a:latin typeface="Courier New" pitchFamily="49" charset="0"/>
                <a:cs typeface="Courier New" pitchFamily="49" charset="0"/>
              </a:rPr>
              <a:t>return 1;</a:t>
            </a:r>
          </a:p>
          <a:p>
            <a:pPr lvl="2" fontAlgn="base">
              <a:spcBef>
                <a:spcPct val="0"/>
              </a:spcBef>
              <a:spcAft>
                <a:spcPct val="0"/>
              </a:spcAft>
            </a:pPr>
            <a:r>
              <a:rPr lang="en-US" sz="1600" dirty="0">
                <a:solidFill>
                  <a:srgbClr val="FF0000"/>
                </a:solidFill>
                <a:latin typeface="Courier New" pitchFamily="49" charset="0"/>
                <a:cs typeface="Courier New" pitchFamily="49" charset="0"/>
              </a:rPr>
              <a:t> } </a:t>
            </a:r>
          </a:p>
          <a:p>
            <a:pPr lvl="2" fontAlgn="base">
              <a:spcBef>
                <a:spcPct val="0"/>
              </a:spcBef>
              <a:spcAft>
                <a:spcPct val="0"/>
              </a:spcAft>
            </a:pPr>
            <a:r>
              <a:rPr lang="en-US" sz="1600" dirty="0">
                <a:solidFill>
                  <a:srgbClr val="FF0000"/>
                </a:solidFill>
                <a:latin typeface="Courier New" pitchFamily="49" charset="0"/>
                <a:cs typeface="Courier New" pitchFamily="49" charset="0"/>
              </a:rPr>
              <a:t>return </a:t>
            </a:r>
            <a:r>
              <a:rPr lang="en-US" sz="1600" dirty="0" err="1">
                <a:solidFill>
                  <a:srgbClr val="FF0000"/>
                </a:solidFill>
                <a:latin typeface="Courier New" pitchFamily="49" charset="0"/>
                <a:cs typeface="Courier New" pitchFamily="49" charset="0"/>
              </a:rPr>
              <a:t>fibo</a:t>
            </a:r>
            <a:r>
              <a:rPr lang="en-US" sz="1600" dirty="0">
                <a:solidFill>
                  <a:srgbClr val="FF0000"/>
                </a:solidFill>
                <a:latin typeface="Courier New" pitchFamily="49" charset="0"/>
                <a:cs typeface="Courier New" pitchFamily="49" charset="0"/>
              </a:rPr>
              <a:t>(i-1) + </a:t>
            </a:r>
            <a:r>
              <a:rPr lang="en-US" sz="1600" dirty="0" err="1">
                <a:solidFill>
                  <a:srgbClr val="FF0000"/>
                </a:solidFill>
                <a:latin typeface="Courier New" pitchFamily="49" charset="0"/>
                <a:cs typeface="Courier New" pitchFamily="49" charset="0"/>
              </a:rPr>
              <a:t>fibo</a:t>
            </a:r>
            <a:r>
              <a:rPr lang="en-US" sz="1600" dirty="0">
                <a:solidFill>
                  <a:srgbClr val="FF0000"/>
                </a:solidFill>
                <a:latin typeface="Courier New" pitchFamily="49" charset="0"/>
                <a:cs typeface="Courier New" pitchFamily="49" charset="0"/>
              </a:rPr>
              <a:t>(i-2); </a:t>
            </a:r>
          </a:p>
          <a:p>
            <a:pPr lvl="1" fontAlgn="base">
              <a:spcBef>
                <a:spcPct val="0"/>
              </a:spcBef>
              <a:spcAft>
                <a:spcPct val="0"/>
              </a:spcAft>
            </a:pPr>
            <a:r>
              <a:rPr lang="en-US" sz="1600" dirty="0">
                <a:solidFill>
                  <a:srgbClr val="FF0000"/>
                </a:solidFill>
                <a:latin typeface="Courier New" pitchFamily="49" charset="0"/>
                <a:cs typeface="Courier New" pitchFamily="49" charset="0"/>
              </a:rPr>
              <a:t>}</a:t>
            </a:r>
          </a:p>
          <a:p>
            <a:pPr lvl="1" fontAlgn="base">
              <a:spcBef>
                <a:spcPct val="0"/>
              </a:spcBef>
              <a:spcAft>
                <a:spcPct val="0"/>
              </a:spcAft>
            </a:pPr>
            <a:r>
              <a:rPr lang="en-US" sz="1600" dirty="0">
                <a:solidFill>
                  <a:srgbClr val="FF0000"/>
                </a:solidFill>
                <a:latin typeface="Courier New" pitchFamily="49" charset="0"/>
                <a:cs typeface="Courier New" pitchFamily="49" charset="0"/>
              </a:rPr>
              <a:t>void main() </a:t>
            </a:r>
          </a:p>
          <a:p>
            <a:pPr lvl="1" fontAlgn="base">
              <a:spcBef>
                <a:spcPct val="0"/>
              </a:spcBef>
              <a:spcAft>
                <a:spcPct val="0"/>
              </a:spcAft>
            </a:pPr>
            <a:r>
              <a:rPr lang="en-US" sz="1600" dirty="0">
                <a:solidFill>
                  <a:srgbClr val="FF0000"/>
                </a:solidFill>
                <a:latin typeface="Courier New" pitchFamily="49" charset="0"/>
                <a:cs typeface="Courier New" pitchFamily="49" charset="0"/>
              </a:rPr>
              <a:t>{ </a:t>
            </a:r>
          </a:p>
          <a:p>
            <a:pPr lvl="2" fontAlgn="base">
              <a:spcBef>
                <a:spcPct val="0"/>
              </a:spcBef>
              <a:spcAft>
                <a:spcPct val="0"/>
              </a:spcAft>
            </a:pPr>
            <a:r>
              <a:rPr lang="en-US" sz="1600" dirty="0">
                <a:solidFill>
                  <a:srgbClr val="FF0000"/>
                </a:solidFill>
                <a:latin typeface="Courier New" pitchFamily="49" charset="0"/>
                <a:cs typeface="Courier New" pitchFamily="49" charset="0"/>
              </a:rPr>
              <a:t>int </a:t>
            </a:r>
            <a:r>
              <a:rPr lang="en-US" sz="1600" dirty="0" err="1">
                <a:solidFill>
                  <a:srgbClr val="FF0000"/>
                </a:solidFill>
                <a:latin typeface="Courier New" pitchFamily="49" charset="0"/>
                <a:cs typeface="Courier New" pitchFamily="49" charset="0"/>
              </a:rPr>
              <a:t>i</a:t>
            </a:r>
            <a:r>
              <a:rPr lang="en-US" sz="1600" dirty="0">
                <a:solidFill>
                  <a:srgbClr val="FF0000"/>
                </a:solidFill>
                <a:latin typeface="Courier New" pitchFamily="49" charset="0"/>
                <a:cs typeface="Courier New" pitchFamily="49" charset="0"/>
              </a:rPr>
              <a:t>;</a:t>
            </a:r>
          </a:p>
          <a:p>
            <a:pPr lvl="2" fontAlgn="base">
              <a:spcBef>
                <a:spcPct val="0"/>
              </a:spcBef>
              <a:spcAft>
                <a:spcPct val="0"/>
              </a:spcAft>
            </a:pPr>
            <a:r>
              <a:rPr lang="en-US" sz="1600" dirty="0">
                <a:solidFill>
                  <a:srgbClr val="FF0000"/>
                </a:solidFill>
                <a:latin typeface="Courier New" pitchFamily="49" charset="0"/>
                <a:cs typeface="Courier New" pitchFamily="49" charset="0"/>
              </a:rPr>
              <a:t> for (</a:t>
            </a:r>
            <a:r>
              <a:rPr lang="en-US" sz="1600" dirty="0" err="1">
                <a:solidFill>
                  <a:srgbClr val="FF0000"/>
                </a:solidFill>
                <a:latin typeface="Courier New" pitchFamily="49" charset="0"/>
                <a:cs typeface="Courier New" pitchFamily="49" charset="0"/>
              </a:rPr>
              <a:t>i</a:t>
            </a:r>
            <a:r>
              <a:rPr lang="en-US" sz="1600" dirty="0">
                <a:solidFill>
                  <a:srgbClr val="FF0000"/>
                </a:solidFill>
                <a:latin typeface="Courier New" pitchFamily="49" charset="0"/>
                <a:cs typeface="Courier New" pitchFamily="49" charset="0"/>
              </a:rPr>
              <a:t> = 0; </a:t>
            </a:r>
            <a:r>
              <a:rPr lang="en-US" sz="1600" dirty="0" err="1">
                <a:solidFill>
                  <a:srgbClr val="FF0000"/>
                </a:solidFill>
                <a:latin typeface="Courier New" pitchFamily="49" charset="0"/>
                <a:cs typeface="Courier New" pitchFamily="49" charset="0"/>
              </a:rPr>
              <a:t>i</a:t>
            </a:r>
            <a:r>
              <a:rPr lang="en-US" sz="1600" dirty="0">
                <a:solidFill>
                  <a:srgbClr val="FF0000"/>
                </a:solidFill>
                <a:latin typeface="Courier New" pitchFamily="49" charset="0"/>
                <a:cs typeface="Courier New" pitchFamily="49" charset="0"/>
              </a:rPr>
              <a:t> &lt; 10; </a:t>
            </a:r>
            <a:r>
              <a:rPr lang="en-US" sz="1600" dirty="0" err="1">
                <a:solidFill>
                  <a:srgbClr val="FF0000"/>
                </a:solidFill>
                <a:latin typeface="Courier New" pitchFamily="49" charset="0"/>
                <a:cs typeface="Courier New" pitchFamily="49" charset="0"/>
              </a:rPr>
              <a:t>i</a:t>
            </a:r>
            <a:r>
              <a:rPr lang="en-US" sz="1600" dirty="0">
                <a:solidFill>
                  <a:srgbClr val="FF0000"/>
                </a:solidFill>
                <a:latin typeface="Courier New" pitchFamily="49" charset="0"/>
                <a:cs typeface="Courier New" pitchFamily="49" charset="0"/>
              </a:rPr>
              <a:t>++)</a:t>
            </a:r>
          </a:p>
          <a:p>
            <a:pPr lvl="2" fontAlgn="base">
              <a:spcBef>
                <a:spcPct val="0"/>
              </a:spcBef>
              <a:spcAft>
                <a:spcPct val="0"/>
              </a:spcAft>
            </a:pPr>
            <a:r>
              <a:rPr lang="en-US" sz="1600" dirty="0">
                <a:solidFill>
                  <a:srgbClr val="FF0000"/>
                </a:solidFill>
                <a:latin typeface="Courier New" pitchFamily="49" charset="0"/>
                <a:cs typeface="Courier New" pitchFamily="49" charset="0"/>
              </a:rPr>
              <a:t> {</a:t>
            </a:r>
          </a:p>
          <a:p>
            <a:pPr lvl="3" fontAlgn="base">
              <a:spcBef>
                <a:spcPct val="0"/>
              </a:spcBef>
              <a:spcAft>
                <a:spcPct val="0"/>
              </a:spcAft>
            </a:pPr>
            <a:r>
              <a:rPr lang="en-US" sz="1600" dirty="0">
                <a:solidFill>
                  <a:srgbClr val="FF0000"/>
                </a:solidFill>
                <a:latin typeface="Courier New" pitchFamily="49" charset="0"/>
                <a:cs typeface="Courier New" pitchFamily="49" charset="0"/>
              </a:rPr>
              <a:t> </a:t>
            </a:r>
            <a:r>
              <a:rPr lang="en-US" sz="1600" dirty="0" err="1">
                <a:solidFill>
                  <a:srgbClr val="FF0000"/>
                </a:solidFill>
                <a:latin typeface="Courier New" pitchFamily="49" charset="0"/>
                <a:cs typeface="Courier New" pitchFamily="49" charset="0"/>
              </a:rPr>
              <a:t>printf</a:t>
            </a:r>
            <a:r>
              <a:rPr lang="en-US" sz="1600" dirty="0">
                <a:solidFill>
                  <a:srgbClr val="FF0000"/>
                </a:solidFill>
                <a:latin typeface="Courier New" pitchFamily="49" charset="0"/>
                <a:cs typeface="Courier New" pitchFamily="49" charset="0"/>
              </a:rPr>
              <a:t>("%d\t\n", </a:t>
            </a:r>
            <a:r>
              <a:rPr lang="en-US" sz="1600" dirty="0" err="1">
                <a:solidFill>
                  <a:srgbClr val="FF0000"/>
                </a:solidFill>
                <a:latin typeface="Courier New" pitchFamily="49" charset="0"/>
                <a:cs typeface="Courier New" pitchFamily="49" charset="0"/>
              </a:rPr>
              <a:t>fibo</a:t>
            </a:r>
            <a:r>
              <a:rPr lang="en-US" sz="1600" dirty="0">
                <a:solidFill>
                  <a:srgbClr val="FF0000"/>
                </a:solidFill>
                <a:latin typeface="Courier New" pitchFamily="49" charset="0"/>
                <a:cs typeface="Courier New" pitchFamily="49" charset="0"/>
              </a:rPr>
              <a:t>(</a:t>
            </a:r>
            <a:r>
              <a:rPr lang="en-US" sz="1600" dirty="0" err="1">
                <a:solidFill>
                  <a:srgbClr val="FF0000"/>
                </a:solidFill>
                <a:latin typeface="Courier New" pitchFamily="49" charset="0"/>
                <a:cs typeface="Courier New" pitchFamily="49" charset="0"/>
              </a:rPr>
              <a:t>i</a:t>
            </a:r>
            <a:r>
              <a:rPr lang="en-US" sz="1600" dirty="0">
                <a:solidFill>
                  <a:srgbClr val="FF0000"/>
                </a:solidFill>
                <a:latin typeface="Courier New" pitchFamily="49" charset="0"/>
                <a:cs typeface="Courier New" pitchFamily="49" charset="0"/>
              </a:rPr>
              <a:t>));</a:t>
            </a:r>
          </a:p>
          <a:p>
            <a:pPr lvl="2" fontAlgn="base">
              <a:spcBef>
                <a:spcPct val="0"/>
              </a:spcBef>
              <a:spcAft>
                <a:spcPct val="0"/>
              </a:spcAft>
            </a:pPr>
            <a:r>
              <a:rPr lang="en-US" sz="1600" dirty="0">
                <a:solidFill>
                  <a:srgbClr val="FF0000"/>
                </a:solidFill>
                <a:latin typeface="Courier New" pitchFamily="49" charset="0"/>
                <a:cs typeface="Courier New" pitchFamily="49" charset="0"/>
              </a:rPr>
              <a:t> } </a:t>
            </a:r>
          </a:p>
          <a:p>
            <a:pPr lvl="2" fontAlgn="base">
              <a:spcBef>
                <a:spcPct val="0"/>
              </a:spcBef>
              <a:spcAft>
                <a:spcPct val="0"/>
              </a:spcAft>
            </a:pPr>
            <a:r>
              <a:rPr lang="en-US" sz="1600" dirty="0" err="1">
                <a:solidFill>
                  <a:srgbClr val="FF0000"/>
                </a:solidFill>
                <a:latin typeface="Courier New" pitchFamily="49" charset="0"/>
                <a:cs typeface="Courier New" pitchFamily="49" charset="0"/>
              </a:rPr>
              <a:t>getch</a:t>
            </a:r>
            <a:r>
              <a:rPr lang="en-US" sz="1600" dirty="0">
                <a:solidFill>
                  <a:srgbClr val="FF0000"/>
                </a:solidFill>
                <a:latin typeface="Courier New" pitchFamily="49" charset="0"/>
                <a:cs typeface="Courier New" pitchFamily="49" charset="0"/>
              </a:rPr>
              <a:t>(); </a:t>
            </a:r>
          </a:p>
          <a:p>
            <a:pPr lvl="1" fontAlgn="base">
              <a:spcBef>
                <a:spcPct val="0"/>
              </a:spcBef>
              <a:spcAft>
                <a:spcPct val="0"/>
              </a:spcAft>
            </a:pPr>
            <a:r>
              <a:rPr lang="en-US" sz="1600" dirty="0">
                <a:solidFill>
                  <a:srgbClr val="FF0000"/>
                </a:solidFill>
                <a:latin typeface="Courier New" pitchFamily="49" charset="0"/>
                <a:cs typeface="Courier New" pitchFamily="49" charset="0"/>
              </a:rPr>
              <a:t>}</a:t>
            </a:r>
            <a:r>
              <a:rPr lang="en-US" sz="1600" dirty="0">
                <a:solidFill>
                  <a:srgbClr val="FF0000"/>
                </a:solidFill>
                <a:latin typeface="Arial" pitchFamily="34" charset="0"/>
                <a:cs typeface="Arial" pitchFamily="34" charset="0"/>
              </a:rPr>
              <a:t> </a:t>
            </a:r>
          </a:p>
        </p:txBody>
      </p:sp>
    </p:spTree>
    <p:extLst>
      <p:ext uri="{BB962C8B-B14F-4D97-AF65-F5344CB8AC3E}">
        <p14:creationId xmlns:p14="http://schemas.microsoft.com/office/powerpoint/2010/main" val="9244727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533400"/>
            <a:ext cx="8458200" cy="5584606"/>
          </a:xfrm>
          <a:prstGeom prst="rect">
            <a:avLst/>
          </a:prstGeom>
        </p:spPr>
        <p:txBody>
          <a:bodyPr wrap="square">
            <a:spAutoFit/>
          </a:bodyPr>
          <a:lstStyle/>
          <a:p>
            <a:pPr>
              <a:lnSpc>
                <a:spcPct val="150000"/>
              </a:lnSpc>
            </a:pPr>
            <a:r>
              <a:rPr lang="en-US" sz="2000" dirty="0"/>
              <a:t>	Structure is a user-defined data type in C language which allows us to combine data of different types together. Structure helps to construct a complex data type which is more meaningful. It is somewhat similar to an Array, but an array holds data of similar type only. But structure on the other hand, can store data of any type, which is practical more useful.</a:t>
            </a:r>
          </a:p>
          <a:p>
            <a:pPr>
              <a:lnSpc>
                <a:spcPct val="150000"/>
              </a:lnSpc>
            </a:pPr>
            <a:r>
              <a:rPr lang="en-US" sz="2000" b="1" dirty="0"/>
              <a:t>For example:</a:t>
            </a:r>
            <a:r>
              <a:rPr lang="en-US" sz="2000" dirty="0"/>
              <a:t> If I have to write a program to store Student information, which will have Student's name, age, branch, permanent address, father's name etc, which included string values, integer values etc, how can I use arrays for this problem, I will require something which can hold data of different types together.</a:t>
            </a:r>
          </a:p>
          <a:p>
            <a:pPr>
              <a:lnSpc>
                <a:spcPct val="150000"/>
              </a:lnSpc>
            </a:pPr>
            <a:r>
              <a:rPr lang="en-US" sz="2000" dirty="0"/>
              <a:t>In structure, data is stored in form of </a:t>
            </a:r>
            <a:r>
              <a:rPr lang="en-US" sz="2000" b="1" dirty="0"/>
              <a:t>records</a:t>
            </a:r>
            <a:r>
              <a:rPr lang="en-US" sz="2000" dirty="0"/>
              <a:t>.</a:t>
            </a:r>
          </a:p>
          <a:p>
            <a:pPr>
              <a:lnSpc>
                <a:spcPct val="150000"/>
              </a:lnSpc>
            </a:pPr>
            <a:endParaRPr lang="en-US" sz="2000" dirty="0"/>
          </a:p>
        </p:txBody>
      </p:sp>
      <p:sp>
        <p:nvSpPr>
          <p:cNvPr id="3" name="Rectangle 2"/>
          <p:cNvSpPr/>
          <p:nvPr/>
        </p:nvSpPr>
        <p:spPr>
          <a:xfrm>
            <a:off x="4800600" y="1"/>
            <a:ext cx="3374322" cy="461665"/>
          </a:xfrm>
          <a:prstGeom prst="rect">
            <a:avLst/>
          </a:prstGeom>
        </p:spPr>
        <p:txBody>
          <a:bodyPr wrap="none">
            <a:spAutoFit/>
          </a:bodyPr>
          <a:lstStyle/>
          <a:p>
            <a:r>
              <a:rPr lang="en-US" sz="2400" b="1" dirty="0"/>
              <a:t>Introduction to Structure</a:t>
            </a:r>
          </a:p>
        </p:txBody>
      </p:sp>
    </p:spTree>
    <p:extLst>
      <p:ext uri="{BB962C8B-B14F-4D97-AF65-F5344CB8AC3E}">
        <p14:creationId xmlns:p14="http://schemas.microsoft.com/office/powerpoint/2010/main" val="22950810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4329956" y="502024"/>
            <a:ext cx="3276600" cy="2381330"/>
          </a:xfrm>
          <a:prstGeom prst="rect">
            <a:avLst/>
          </a:prstGeom>
          <a:solidFill>
            <a:schemeClr val="bg1"/>
          </a:solidFill>
          <a:ln w="9525">
            <a:solidFill>
              <a:schemeClr val="accent1"/>
            </a:solidFill>
            <a:miter lim="800000"/>
            <a:headEnd/>
            <a:tailEnd/>
          </a:ln>
          <a:effectLst/>
        </p:spPr>
        <p:txBody>
          <a:bodyPr vert="horz" wrap="square" lIns="0" tIns="0" rIns="0" bIns="285660" numCol="1" anchor="ctr" anchorCtr="0" compatLnSpc="1">
            <a:prstTxWarp prst="textNoShape">
              <a:avLst/>
            </a:prstTxWarp>
            <a:spAutoFit/>
          </a:bodyPr>
          <a:lstStyle/>
          <a:p>
            <a:pPr lvl="1" fontAlgn="base">
              <a:lnSpc>
                <a:spcPct val="150000"/>
              </a:lnSpc>
              <a:spcBef>
                <a:spcPct val="0"/>
              </a:spcBef>
              <a:spcAft>
                <a:spcPct val="0"/>
              </a:spcAft>
            </a:pPr>
            <a:r>
              <a:rPr lang="en-US" sz="1600" dirty="0" err="1">
                <a:solidFill>
                  <a:srgbClr val="FF0000"/>
                </a:solidFill>
                <a:latin typeface="Consolas" pitchFamily="49" charset="0"/>
                <a:cs typeface="Consolas" pitchFamily="49" charset="0"/>
              </a:rPr>
              <a:t>struct</a:t>
            </a:r>
            <a:r>
              <a:rPr lang="en-US" sz="1600" dirty="0">
                <a:solidFill>
                  <a:srgbClr val="FF0000"/>
                </a:solidFill>
                <a:latin typeface="Consolas" pitchFamily="49" charset="0"/>
                <a:cs typeface="Consolas" pitchFamily="49" charset="0"/>
              </a:rPr>
              <a:t> </a:t>
            </a:r>
            <a:r>
              <a:rPr lang="en-US" sz="1600" dirty="0" err="1">
                <a:solidFill>
                  <a:srgbClr val="FF0000"/>
                </a:solidFill>
                <a:latin typeface="Consolas" pitchFamily="49" charset="0"/>
                <a:cs typeface="Consolas" pitchFamily="49" charset="0"/>
              </a:rPr>
              <a:t>structure_name</a:t>
            </a:r>
            <a:r>
              <a:rPr lang="en-US" sz="1600" dirty="0">
                <a:solidFill>
                  <a:srgbClr val="FF0000"/>
                </a:solidFill>
                <a:latin typeface="Consolas" pitchFamily="49" charset="0"/>
                <a:cs typeface="Consolas" pitchFamily="49" charset="0"/>
              </a:rPr>
              <a:t> </a:t>
            </a:r>
          </a:p>
          <a:p>
            <a:pPr lvl="1" fontAlgn="base">
              <a:lnSpc>
                <a:spcPct val="150000"/>
              </a:lnSpc>
              <a:spcBef>
                <a:spcPct val="0"/>
              </a:spcBef>
              <a:spcAft>
                <a:spcPct val="0"/>
              </a:spcAft>
            </a:pPr>
            <a:r>
              <a:rPr lang="en-US" sz="1600" dirty="0">
                <a:solidFill>
                  <a:srgbClr val="FF0000"/>
                </a:solidFill>
                <a:latin typeface="Consolas" pitchFamily="49" charset="0"/>
                <a:cs typeface="Consolas" pitchFamily="49" charset="0"/>
              </a:rPr>
              <a:t>{</a:t>
            </a:r>
          </a:p>
          <a:p>
            <a:pPr lvl="1" fontAlgn="base">
              <a:spcBef>
                <a:spcPct val="0"/>
              </a:spcBef>
              <a:spcAft>
                <a:spcPct val="0"/>
              </a:spcAft>
            </a:pPr>
            <a:r>
              <a:rPr lang="en-US" sz="1600" dirty="0">
                <a:solidFill>
                  <a:srgbClr val="FF0000"/>
                </a:solidFill>
                <a:latin typeface="Consolas" pitchFamily="49" charset="0"/>
                <a:cs typeface="Consolas" pitchFamily="49" charset="0"/>
              </a:rPr>
              <a:t>	</a:t>
            </a:r>
            <a:r>
              <a:rPr lang="en-US" sz="1600" dirty="0" err="1">
                <a:solidFill>
                  <a:srgbClr val="FF0000"/>
                </a:solidFill>
                <a:latin typeface="Consolas" pitchFamily="49" charset="0"/>
                <a:cs typeface="Consolas" pitchFamily="49" charset="0"/>
              </a:rPr>
              <a:t>data_type</a:t>
            </a:r>
            <a:r>
              <a:rPr lang="en-US" sz="1600" dirty="0">
                <a:solidFill>
                  <a:srgbClr val="FF0000"/>
                </a:solidFill>
                <a:latin typeface="Consolas" pitchFamily="49" charset="0"/>
                <a:cs typeface="Consolas" pitchFamily="49" charset="0"/>
              </a:rPr>
              <a:t> member1; </a:t>
            </a:r>
          </a:p>
          <a:p>
            <a:pPr lvl="1" fontAlgn="base">
              <a:spcBef>
                <a:spcPct val="0"/>
              </a:spcBef>
              <a:spcAft>
                <a:spcPct val="0"/>
              </a:spcAft>
            </a:pPr>
            <a:r>
              <a:rPr lang="en-US" sz="1600" dirty="0">
                <a:solidFill>
                  <a:srgbClr val="FF0000"/>
                </a:solidFill>
                <a:latin typeface="Consolas" pitchFamily="49" charset="0"/>
                <a:cs typeface="Consolas" pitchFamily="49" charset="0"/>
              </a:rPr>
              <a:t>	</a:t>
            </a:r>
            <a:r>
              <a:rPr lang="en-US" sz="1600" dirty="0" err="1">
                <a:solidFill>
                  <a:srgbClr val="FF0000"/>
                </a:solidFill>
                <a:latin typeface="Consolas" pitchFamily="49" charset="0"/>
                <a:cs typeface="Consolas" pitchFamily="49" charset="0"/>
              </a:rPr>
              <a:t>data_type</a:t>
            </a:r>
            <a:r>
              <a:rPr lang="en-US" sz="1600" dirty="0">
                <a:solidFill>
                  <a:srgbClr val="FF0000"/>
                </a:solidFill>
                <a:latin typeface="Consolas" pitchFamily="49" charset="0"/>
                <a:cs typeface="Consolas" pitchFamily="49" charset="0"/>
              </a:rPr>
              <a:t> member2; </a:t>
            </a:r>
          </a:p>
          <a:p>
            <a:pPr lvl="1" fontAlgn="base">
              <a:spcBef>
                <a:spcPct val="0"/>
              </a:spcBef>
              <a:spcAft>
                <a:spcPct val="0"/>
              </a:spcAft>
            </a:pPr>
            <a:r>
              <a:rPr lang="en-US" sz="1600" dirty="0">
                <a:solidFill>
                  <a:srgbClr val="FF0000"/>
                </a:solidFill>
                <a:latin typeface="Consolas" pitchFamily="49" charset="0"/>
                <a:cs typeface="Consolas" pitchFamily="49" charset="0"/>
              </a:rPr>
              <a:t>	. . </a:t>
            </a:r>
          </a:p>
          <a:p>
            <a:pPr lvl="1" fontAlgn="base">
              <a:spcBef>
                <a:spcPct val="0"/>
              </a:spcBef>
              <a:spcAft>
                <a:spcPct val="0"/>
              </a:spcAft>
            </a:pPr>
            <a:r>
              <a:rPr lang="en-US" sz="1600" dirty="0">
                <a:solidFill>
                  <a:srgbClr val="FF0000"/>
                </a:solidFill>
                <a:latin typeface="Consolas" pitchFamily="49" charset="0"/>
                <a:cs typeface="Consolas" pitchFamily="49" charset="0"/>
              </a:rPr>
              <a:t>	</a:t>
            </a:r>
            <a:r>
              <a:rPr lang="en-US" sz="1600" dirty="0" err="1">
                <a:solidFill>
                  <a:srgbClr val="FF0000"/>
                </a:solidFill>
                <a:latin typeface="Consolas" pitchFamily="49" charset="0"/>
                <a:cs typeface="Consolas" pitchFamily="49" charset="0"/>
              </a:rPr>
              <a:t>data_type</a:t>
            </a:r>
            <a:r>
              <a:rPr lang="en-US" sz="1600" dirty="0">
                <a:solidFill>
                  <a:srgbClr val="FF0000"/>
                </a:solidFill>
                <a:latin typeface="Consolas" pitchFamily="49" charset="0"/>
                <a:cs typeface="Consolas" pitchFamily="49" charset="0"/>
              </a:rPr>
              <a:t> </a:t>
            </a:r>
            <a:r>
              <a:rPr lang="en-US" sz="1600" dirty="0" err="1">
                <a:solidFill>
                  <a:srgbClr val="FF0000"/>
                </a:solidFill>
                <a:latin typeface="Consolas" pitchFamily="49" charset="0"/>
                <a:cs typeface="Consolas" pitchFamily="49" charset="0"/>
              </a:rPr>
              <a:t>memeber</a:t>
            </a:r>
            <a:r>
              <a:rPr lang="en-US" sz="1600" dirty="0">
                <a:solidFill>
                  <a:srgbClr val="FF0000"/>
                </a:solidFill>
                <a:latin typeface="Consolas" pitchFamily="49" charset="0"/>
                <a:cs typeface="Consolas" pitchFamily="49" charset="0"/>
              </a:rPr>
              <a:t>; </a:t>
            </a:r>
          </a:p>
          <a:p>
            <a:pPr lvl="1" fontAlgn="base">
              <a:lnSpc>
                <a:spcPct val="150000"/>
              </a:lnSpc>
              <a:spcBef>
                <a:spcPct val="0"/>
              </a:spcBef>
              <a:spcAft>
                <a:spcPct val="0"/>
              </a:spcAft>
            </a:pPr>
            <a:r>
              <a:rPr lang="en-US" sz="1600" dirty="0">
                <a:solidFill>
                  <a:srgbClr val="FF0000"/>
                </a:solidFill>
                <a:latin typeface="Consolas" pitchFamily="49" charset="0"/>
                <a:cs typeface="Consolas" pitchFamily="49" charset="0"/>
              </a:rPr>
              <a:t>}</a:t>
            </a:r>
            <a:r>
              <a:rPr lang="en-US" sz="1600" dirty="0">
                <a:solidFill>
                  <a:srgbClr val="FF0000"/>
                </a:solidFill>
              </a:rPr>
              <a:t> </a:t>
            </a:r>
            <a:r>
              <a:rPr lang="en-US" sz="1600" dirty="0" err="1">
                <a:solidFill>
                  <a:srgbClr val="FF0000"/>
                </a:solidFill>
              </a:rPr>
              <a:t>structure_variables</a:t>
            </a:r>
            <a:r>
              <a:rPr lang="en-US" sz="1600" dirty="0">
                <a:solidFill>
                  <a:srgbClr val="FF0000"/>
                </a:solidFill>
                <a:latin typeface="Consolas" pitchFamily="49" charset="0"/>
                <a:cs typeface="Consolas" pitchFamily="49" charset="0"/>
              </a:rPr>
              <a:t>;</a:t>
            </a:r>
            <a:r>
              <a:rPr lang="en-US" sz="1600" dirty="0">
                <a:solidFill>
                  <a:srgbClr val="FF0000"/>
                </a:solidFill>
                <a:latin typeface="Arial" pitchFamily="34" charset="0"/>
                <a:cs typeface="Arial" pitchFamily="34" charset="0"/>
              </a:rPr>
              <a:t> </a:t>
            </a:r>
          </a:p>
        </p:txBody>
      </p:sp>
      <p:sp>
        <p:nvSpPr>
          <p:cNvPr id="2" name="Rectangle 1"/>
          <p:cNvSpPr/>
          <p:nvPr/>
        </p:nvSpPr>
        <p:spPr>
          <a:xfrm>
            <a:off x="4800600" y="0"/>
            <a:ext cx="2180020" cy="369332"/>
          </a:xfrm>
          <a:prstGeom prst="rect">
            <a:avLst/>
          </a:prstGeom>
        </p:spPr>
        <p:txBody>
          <a:bodyPr wrap="none">
            <a:spAutoFit/>
          </a:bodyPr>
          <a:lstStyle/>
          <a:p>
            <a:r>
              <a:rPr lang="en-US" b="1" dirty="0"/>
              <a:t>Defining  a  structure</a:t>
            </a:r>
          </a:p>
        </p:txBody>
      </p:sp>
      <p:sp>
        <p:nvSpPr>
          <p:cNvPr id="4" name="Rectangle 3"/>
          <p:cNvSpPr/>
          <p:nvPr/>
        </p:nvSpPr>
        <p:spPr>
          <a:xfrm>
            <a:off x="322729" y="2944907"/>
            <a:ext cx="11349318" cy="3788858"/>
          </a:xfrm>
          <a:prstGeom prst="rect">
            <a:avLst/>
          </a:prstGeom>
        </p:spPr>
        <p:txBody>
          <a:bodyPr wrap="square">
            <a:spAutoFit/>
          </a:bodyPr>
          <a:lstStyle/>
          <a:p>
            <a:pPr>
              <a:lnSpc>
                <a:spcPct val="150000"/>
              </a:lnSpc>
            </a:pPr>
            <a:r>
              <a:rPr lang="en-US" dirty="0"/>
              <a:t>	struct keyword is used to define a structure. struct  defines a </a:t>
            </a:r>
            <a:r>
              <a:rPr lang="en-US" dirty="0" smtClean="0"/>
              <a:t>new data type which </a:t>
            </a:r>
            <a:r>
              <a:rPr lang="en-US" dirty="0"/>
              <a:t>is  a collection of primary and derived data types</a:t>
            </a:r>
            <a:r>
              <a:rPr lang="en-US" dirty="0" smtClean="0"/>
              <a:t>.</a:t>
            </a:r>
            <a:endParaRPr lang="en-US" dirty="0"/>
          </a:p>
          <a:p>
            <a:pPr>
              <a:lnSpc>
                <a:spcPct val="150000"/>
              </a:lnSpc>
            </a:pPr>
            <a:r>
              <a:rPr lang="en-US" dirty="0"/>
              <a:t>	When a structure is defined, it creates a user-defined type. However, no storage or memory is allocated. To allocate memory of a given structure type and work with it, we need to create variables. </a:t>
            </a:r>
          </a:p>
          <a:p>
            <a:pPr>
              <a:lnSpc>
                <a:spcPct val="150000"/>
              </a:lnSpc>
            </a:pPr>
            <a:r>
              <a:rPr lang="en-US" dirty="0"/>
              <a:t>we start with the struct keyword, then it's optional to provide your structure a name, we suggest you to give it a name, then inside the curly braces, we have to mention all the member variables, which are nothing but normal C language variables of different types like int , float, array etc.</a:t>
            </a:r>
          </a:p>
          <a:p>
            <a:pPr>
              <a:lnSpc>
                <a:spcPct val="150000"/>
              </a:lnSpc>
            </a:pPr>
            <a:r>
              <a:rPr lang="en-US" dirty="0"/>
              <a:t>	After the closing curly brace, we can specify one or more structure variables, again this is optional.</a:t>
            </a:r>
          </a:p>
          <a:p>
            <a:pPr>
              <a:lnSpc>
                <a:spcPct val="150000"/>
              </a:lnSpc>
            </a:pPr>
            <a:r>
              <a:rPr lang="en-US" b="1" dirty="0"/>
              <a:t>Note:</a:t>
            </a:r>
            <a:r>
              <a:rPr lang="en-US" dirty="0"/>
              <a:t> The closing curly brace in the structure type declaration must be followed by a semicolon</a:t>
            </a:r>
            <a:r>
              <a:rPr lang="en-US" dirty="0" smtClean="0"/>
              <a:t>(;).</a:t>
            </a:r>
            <a:endParaRPr lang="en-US" dirty="0"/>
          </a:p>
        </p:txBody>
      </p:sp>
      <p:sp>
        <p:nvSpPr>
          <p:cNvPr id="5" name="Rectangle 4"/>
          <p:cNvSpPr/>
          <p:nvPr/>
        </p:nvSpPr>
        <p:spPr>
          <a:xfrm>
            <a:off x="3200400" y="762000"/>
            <a:ext cx="1223412" cy="369332"/>
          </a:xfrm>
          <a:prstGeom prst="rect">
            <a:avLst/>
          </a:prstGeom>
        </p:spPr>
        <p:txBody>
          <a:bodyPr wrap="none">
            <a:spAutoFit/>
          </a:bodyPr>
          <a:lstStyle/>
          <a:p>
            <a:r>
              <a:rPr lang="en-US" b="1" dirty="0">
                <a:solidFill>
                  <a:srgbClr val="FF0000"/>
                </a:solidFill>
                <a:latin typeface="Open Sans"/>
                <a:cs typeface="Arial" pitchFamily="34" charset="0"/>
              </a:rPr>
              <a:t>Syntax :- </a:t>
            </a:r>
            <a:endParaRPr lang="en-US" dirty="0"/>
          </a:p>
        </p:txBody>
      </p:sp>
    </p:spTree>
    <p:extLst>
      <p:ext uri="{BB962C8B-B14F-4D97-AF65-F5344CB8AC3E}">
        <p14:creationId xmlns:p14="http://schemas.microsoft.com/office/powerpoint/2010/main" val="10552549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3401" y="0"/>
            <a:ext cx="2952155" cy="369332"/>
          </a:xfrm>
          <a:prstGeom prst="rect">
            <a:avLst/>
          </a:prstGeom>
        </p:spPr>
        <p:txBody>
          <a:bodyPr wrap="none">
            <a:spAutoFit/>
          </a:bodyPr>
          <a:lstStyle/>
          <a:p>
            <a:r>
              <a:rPr lang="en-US" b="1" dirty="0"/>
              <a:t>Declaring Structure Variables</a:t>
            </a:r>
          </a:p>
        </p:txBody>
      </p:sp>
      <p:sp>
        <p:nvSpPr>
          <p:cNvPr id="1028" name="Rectangle 4"/>
          <p:cNvSpPr>
            <a:spLocks noChangeArrowheads="1"/>
          </p:cNvSpPr>
          <p:nvPr/>
        </p:nvSpPr>
        <p:spPr bwMode="auto">
          <a:xfrm>
            <a:off x="1905000" y="609601"/>
            <a:ext cx="7848600" cy="2745573"/>
          </a:xfrm>
          <a:prstGeom prst="rect">
            <a:avLst/>
          </a:prstGeom>
          <a:solidFill>
            <a:schemeClr val="bg1"/>
          </a:solidFill>
          <a:ln w="9525">
            <a:noFill/>
            <a:miter lim="800000"/>
            <a:headEnd/>
            <a:tailEnd/>
          </a:ln>
          <a:effectLst/>
        </p:spPr>
        <p:txBody>
          <a:bodyPr vert="horz" wrap="square" lIns="0" tIns="79350" rIns="0" bIns="79350" numCol="1" anchor="ctr" anchorCtr="0" compatLnSpc="1">
            <a:prstTxWarp prst="textNoShape">
              <a:avLst/>
            </a:prstTxWarp>
            <a:spAutoFit/>
          </a:bodyPr>
          <a:lstStyle/>
          <a:p>
            <a:pPr marL="342900" indent="-342900" fontAlgn="base">
              <a:spcBef>
                <a:spcPct val="0"/>
              </a:spcBef>
              <a:spcAft>
                <a:spcPct val="0"/>
              </a:spcAft>
              <a:buFontTx/>
              <a:buAutoNum type="arabicParenR"/>
            </a:pPr>
            <a:r>
              <a:rPr lang="en-US" sz="1600" dirty="0">
                <a:solidFill>
                  <a:srgbClr val="0070C0"/>
                </a:solidFill>
                <a:latin typeface="roboto"/>
                <a:cs typeface="Arial" pitchFamily="34" charset="0"/>
              </a:rPr>
              <a:t>Declaring Structure variables separately</a:t>
            </a:r>
          </a:p>
          <a:p>
            <a:pPr marL="342900" indent="-342900" fontAlgn="base">
              <a:spcBef>
                <a:spcPct val="0"/>
              </a:spcBef>
              <a:spcAft>
                <a:spcPct val="0"/>
              </a:spcAft>
            </a:pPr>
            <a:endParaRPr lang="en-US" sz="1600" dirty="0">
              <a:solidFill>
                <a:srgbClr val="FF0000"/>
              </a:solidFill>
              <a:latin typeface="roboto"/>
              <a:cs typeface="Arial" pitchFamily="34" charset="0"/>
            </a:endParaRPr>
          </a:p>
          <a:p>
            <a:pPr lvl="2" eaLnBrk="0" fontAlgn="base" hangingPunct="0">
              <a:spcBef>
                <a:spcPct val="0"/>
              </a:spcBef>
              <a:spcAft>
                <a:spcPct val="0"/>
              </a:spcAft>
            </a:pPr>
            <a:r>
              <a:rPr lang="en-US" sz="1600" dirty="0">
                <a:solidFill>
                  <a:srgbClr val="FF0000"/>
                </a:solidFill>
                <a:latin typeface="Consolas" pitchFamily="49" charset="0"/>
                <a:cs typeface="Consolas" pitchFamily="49" charset="0"/>
              </a:rPr>
              <a:t>struct Student </a:t>
            </a:r>
          </a:p>
          <a:p>
            <a:pPr lvl="2" eaLnBrk="0" fontAlgn="base" hangingPunct="0">
              <a:lnSpc>
                <a:spcPct val="150000"/>
              </a:lnSpc>
              <a:spcBef>
                <a:spcPct val="0"/>
              </a:spcBef>
              <a:spcAft>
                <a:spcPct val="0"/>
              </a:spcAft>
            </a:pPr>
            <a:r>
              <a:rPr lang="en-US" sz="1600" dirty="0">
                <a:solidFill>
                  <a:srgbClr val="FF0000"/>
                </a:solidFill>
                <a:latin typeface="Consolas" pitchFamily="49" charset="0"/>
                <a:cs typeface="Consolas" pitchFamily="49" charset="0"/>
              </a:rPr>
              <a:t>{</a:t>
            </a:r>
          </a:p>
          <a:p>
            <a:pPr lvl="3" eaLnBrk="0" fontAlgn="base" hangingPunct="0">
              <a:spcBef>
                <a:spcPct val="0"/>
              </a:spcBef>
              <a:spcAft>
                <a:spcPct val="0"/>
              </a:spcAft>
            </a:pPr>
            <a:r>
              <a:rPr lang="en-US" sz="1600" dirty="0">
                <a:solidFill>
                  <a:srgbClr val="FF0000"/>
                </a:solidFill>
                <a:latin typeface="Consolas" pitchFamily="49" charset="0"/>
                <a:cs typeface="Consolas" pitchFamily="49" charset="0"/>
              </a:rPr>
              <a:t>char name[25];</a:t>
            </a:r>
          </a:p>
          <a:p>
            <a:pPr lvl="3" eaLnBrk="0" fontAlgn="base" hangingPunct="0">
              <a:spcBef>
                <a:spcPct val="0"/>
              </a:spcBef>
              <a:spcAft>
                <a:spcPct val="0"/>
              </a:spcAft>
            </a:pPr>
            <a:r>
              <a:rPr lang="en-US" sz="1600" dirty="0" err="1">
                <a:solidFill>
                  <a:srgbClr val="FF0000"/>
                </a:solidFill>
                <a:latin typeface="Consolas" pitchFamily="49" charset="0"/>
                <a:cs typeface="Consolas" pitchFamily="49" charset="0"/>
              </a:rPr>
              <a:t>int</a:t>
            </a:r>
            <a:r>
              <a:rPr lang="en-US" sz="1600" dirty="0">
                <a:solidFill>
                  <a:srgbClr val="FF0000"/>
                </a:solidFill>
                <a:latin typeface="Consolas" pitchFamily="49" charset="0"/>
                <a:cs typeface="Consolas" pitchFamily="49" charset="0"/>
              </a:rPr>
              <a:t> age; </a:t>
            </a:r>
          </a:p>
          <a:p>
            <a:pPr lvl="3" eaLnBrk="0" fontAlgn="base" hangingPunct="0">
              <a:spcBef>
                <a:spcPct val="0"/>
              </a:spcBef>
              <a:spcAft>
                <a:spcPct val="0"/>
              </a:spcAft>
            </a:pPr>
            <a:r>
              <a:rPr lang="en-US" sz="1600" dirty="0">
                <a:solidFill>
                  <a:srgbClr val="FF0000"/>
                </a:solidFill>
                <a:latin typeface="Consolas" pitchFamily="49" charset="0"/>
                <a:cs typeface="Consolas" pitchFamily="49" charset="0"/>
              </a:rPr>
              <a:t>char branch[10]; </a:t>
            </a:r>
          </a:p>
          <a:p>
            <a:pPr lvl="3" eaLnBrk="0" fontAlgn="base" hangingPunct="0">
              <a:spcBef>
                <a:spcPct val="0"/>
              </a:spcBef>
              <a:spcAft>
                <a:spcPct val="0"/>
              </a:spcAft>
            </a:pPr>
            <a:r>
              <a:rPr lang="en-US" sz="1600" dirty="0">
                <a:solidFill>
                  <a:srgbClr val="FF0000"/>
                </a:solidFill>
                <a:latin typeface="Consolas" pitchFamily="49" charset="0"/>
                <a:cs typeface="Consolas" pitchFamily="49" charset="0"/>
              </a:rPr>
              <a:t>char gender;</a:t>
            </a:r>
          </a:p>
          <a:p>
            <a:pPr lvl="2" eaLnBrk="0" fontAlgn="base" hangingPunct="0">
              <a:spcBef>
                <a:spcPct val="0"/>
              </a:spcBef>
              <a:spcAft>
                <a:spcPct val="0"/>
              </a:spcAft>
            </a:pPr>
            <a:r>
              <a:rPr lang="en-US" sz="1600" dirty="0">
                <a:solidFill>
                  <a:srgbClr val="FF0000"/>
                </a:solidFill>
                <a:latin typeface="Consolas" pitchFamily="49" charset="0"/>
                <a:cs typeface="Consolas" pitchFamily="49" charset="0"/>
              </a:rPr>
              <a:t> };</a:t>
            </a:r>
          </a:p>
          <a:p>
            <a:pPr lvl="2" eaLnBrk="0" fontAlgn="base" hangingPunct="0">
              <a:spcBef>
                <a:spcPct val="0"/>
              </a:spcBef>
              <a:spcAft>
                <a:spcPct val="0"/>
              </a:spcAft>
            </a:pPr>
            <a:r>
              <a:rPr lang="en-US" sz="1600" dirty="0">
                <a:solidFill>
                  <a:srgbClr val="FF0000"/>
                </a:solidFill>
                <a:latin typeface="Consolas" pitchFamily="49" charset="0"/>
                <a:cs typeface="Consolas" pitchFamily="49" charset="0"/>
              </a:rPr>
              <a:t>struct Student S1, S2; //declaring variables of struct Student</a:t>
            </a:r>
            <a:r>
              <a:rPr lang="en-US" sz="1600" dirty="0">
                <a:solidFill>
                  <a:srgbClr val="FF0000"/>
                </a:solidFill>
                <a:latin typeface="Arial" pitchFamily="34" charset="0"/>
                <a:cs typeface="Arial" pitchFamily="34" charset="0"/>
              </a:rPr>
              <a:t> </a:t>
            </a:r>
          </a:p>
        </p:txBody>
      </p:sp>
      <p:sp>
        <p:nvSpPr>
          <p:cNvPr id="1029" name="Rectangle 5"/>
          <p:cNvSpPr>
            <a:spLocks noChangeArrowheads="1"/>
          </p:cNvSpPr>
          <p:nvPr/>
        </p:nvSpPr>
        <p:spPr bwMode="auto">
          <a:xfrm>
            <a:off x="1905000" y="3505201"/>
            <a:ext cx="7239000" cy="2745573"/>
          </a:xfrm>
          <a:prstGeom prst="rect">
            <a:avLst/>
          </a:prstGeom>
          <a:solidFill>
            <a:schemeClr val="bg1"/>
          </a:solidFill>
          <a:ln w="9525">
            <a:noFill/>
            <a:miter lim="800000"/>
            <a:headEnd/>
            <a:tailEnd/>
          </a:ln>
          <a:effectLst/>
        </p:spPr>
        <p:txBody>
          <a:bodyPr vert="horz" wrap="square" lIns="0" tIns="79350" rIns="0" bIns="79350" numCol="1" anchor="ctr" anchorCtr="0" compatLnSpc="1">
            <a:prstTxWarp prst="textNoShape">
              <a:avLst/>
            </a:prstTxWarp>
            <a:spAutoFit/>
          </a:bodyPr>
          <a:lstStyle/>
          <a:p>
            <a:pPr fontAlgn="base">
              <a:lnSpc>
                <a:spcPct val="150000"/>
              </a:lnSpc>
              <a:spcBef>
                <a:spcPct val="0"/>
              </a:spcBef>
              <a:spcAft>
                <a:spcPct val="0"/>
              </a:spcAft>
            </a:pPr>
            <a:r>
              <a:rPr lang="en-US" sz="1600" dirty="0">
                <a:solidFill>
                  <a:srgbClr val="0070C0"/>
                </a:solidFill>
                <a:latin typeface="roboto"/>
                <a:cs typeface="Arial" pitchFamily="34" charset="0"/>
              </a:rPr>
              <a:t>2)   Declaring Structure variables with structure definition</a:t>
            </a:r>
          </a:p>
          <a:p>
            <a:pPr lvl="2" eaLnBrk="0" fontAlgn="base" hangingPunct="0">
              <a:lnSpc>
                <a:spcPct val="150000"/>
              </a:lnSpc>
              <a:spcBef>
                <a:spcPct val="0"/>
              </a:spcBef>
              <a:spcAft>
                <a:spcPct val="0"/>
              </a:spcAft>
            </a:pPr>
            <a:r>
              <a:rPr lang="en-US" sz="1600" dirty="0">
                <a:solidFill>
                  <a:srgbClr val="FF0000"/>
                </a:solidFill>
                <a:latin typeface="Consolas" pitchFamily="49" charset="0"/>
                <a:cs typeface="Consolas" pitchFamily="49" charset="0"/>
              </a:rPr>
              <a:t>struct Student</a:t>
            </a:r>
          </a:p>
          <a:p>
            <a:pPr lvl="2" eaLnBrk="0" fontAlgn="base" hangingPunct="0">
              <a:lnSpc>
                <a:spcPct val="150000"/>
              </a:lnSpc>
              <a:spcBef>
                <a:spcPct val="0"/>
              </a:spcBef>
              <a:spcAft>
                <a:spcPct val="0"/>
              </a:spcAft>
            </a:pPr>
            <a:r>
              <a:rPr lang="en-US" sz="1600" dirty="0">
                <a:solidFill>
                  <a:srgbClr val="FF0000"/>
                </a:solidFill>
                <a:latin typeface="Consolas" pitchFamily="49" charset="0"/>
                <a:cs typeface="Consolas" pitchFamily="49" charset="0"/>
              </a:rPr>
              <a:t> { </a:t>
            </a:r>
          </a:p>
          <a:p>
            <a:pPr lvl="3" eaLnBrk="0" fontAlgn="base" hangingPunct="0">
              <a:lnSpc>
                <a:spcPct val="150000"/>
              </a:lnSpc>
              <a:spcBef>
                <a:spcPct val="0"/>
              </a:spcBef>
              <a:spcAft>
                <a:spcPct val="0"/>
              </a:spcAft>
            </a:pPr>
            <a:r>
              <a:rPr lang="en-US" sz="1600" dirty="0">
                <a:solidFill>
                  <a:srgbClr val="FF0000"/>
                </a:solidFill>
                <a:latin typeface="Consolas" pitchFamily="49" charset="0"/>
                <a:cs typeface="Consolas" pitchFamily="49" charset="0"/>
              </a:rPr>
              <a:t>char name[25]; </a:t>
            </a:r>
          </a:p>
          <a:p>
            <a:pPr lvl="3" eaLnBrk="0" fontAlgn="base" hangingPunct="0">
              <a:lnSpc>
                <a:spcPct val="150000"/>
              </a:lnSpc>
              <a:spcBef>
                <a:spcPct val="0"/>
              </a:spcBef>
              <a:spcAft>
                <a:spcPct val="0"/>
              </a:spcAft>
            </a:pPr>
            <a:r>
              <a:rPr lang="en-US" sz="1600" dirty="0">
                <a:solidFill>
                  <a:srgbClr val="FF0000"/>
                </a:solidFill>
                <a:latin typeface="Consolas" pitchFamily="49" charset="0"/>
                <a:cs typeface="Consolas" pitchFamily="49" charset="0"/>
              </a:rPr>
              <a:t>int age; char branch[10]; </a:t>
            </a:r>
          </a:p>
          <a:p>
            <a:pPr lvl="3" eaLnBrk="0" fontAlgn="base" hangingPunct="0">
              <a:lnSpc>
                <a:spcPct val="150000"/>
              </a:lnSpc>
              <a:spcBef>
                <a:spcPct val="0"/>
              </a:spcBef>
              <a:spcAft>
                <a:spcPct val="0"/>
              </a:spcAft>
            </a:pPr>
            <a:r>
              <a:rPr lang="en-US" sz="1600" dirty="0">
                <a:solidFill>
                  <a:srgbClr val="FF0000"/>
                </a:solidFill>
                <a:latin typeface="Consolas" pitchFamily="49" charset="0"/>
                <a:cs typeface="Consolas" pitchFamily="49" charset="0"/>
              </a:rPr>
              <a:t>char gender;</a:t>
            </a:r>
          </a:p>
          <a:p>
            <a:pPr lvl="2" eaLnBrk="0" fontAlgn="base" hangingPunct="0">
              <a:lnSpc>
                <a:spcPct val="150000"/>
              </a:lnSpc>
              <a:spcBef>
                <a:spcPct val="0"/>
              </a:spcBef>
              <a:spcAft>
                <a:spcPct val="0"/>
              </a:spcAft>
            </a:pPr>
            <a:r>
              <a:rPr lang="en-US" sz="1600" dirty="0">
                <a:solidFill>
                  <a:srgbClr val="FF0000"/>
                </a:solidFill>
                <a:latin typeface="Consolas" pitchFamily="49" charset="0"/>
                <a:cs typeface="Consolas" pitchFamily="49" charset="0"/>
              </a:rPr>
              <a:t> }S1, S2;</a:t>
            </a:r>
            <a:r>
              <a:rPr lang="en-US" sz="1600" dirty="0">
                <a:solidFill>
                  <a:srgbClr val="FF0000"/>
                </a:solidFill>
                <a:latin typeface="Arial" pitchFamily="34" charset="0"/>
                <a:cs typeface="Arial" pitchFamily="34" charset="0"/>
              </a:rPr>
              <a:t> </a:t>
            </a:r>
          </a:p>
        </p:txBody>
      </p:sp>
    </p:spTree>
    <p:extLst>
      <p:ext uri="{BB962C8B-B14F-4D97-AF65-F5344CB8AC3E}">
        <p14:creationId xmlns:p14="http://schemas.microsoft.com/office/powerpoint/2010/main" val="89904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3000" y="0"/>
            <a:ext cx="2312236" cy="369332"/>
          </a:xfrm>
          <a:prstGeom prst="rect">
            <a:avLst/>
          </a:prstGeom>
        </p:spPr>
        <p:txBody>
          <a:bodyPr wrap="none">
            <a:spAutoFit/>
          </a:bodyPr>
          <a:lstStyle/>
          <a:p>
            <a:r>
              <a:rPr lang="en-US" b="1" dirty="0"/>
              <a:t>Structure Initialization</a:t>
            </a:r>
          </a:p>
        </p:txBody>
      </p:sp>
      <p:sp>
        <p:nvSpPr>
          <p:cNvPr id="1025" name="Rectangle 1"/>
          <p:cNvSpPr>
            <a:spLocks noChangeArrowheads="1"/>
          </p:cNvSpPr>
          <p:nvPr/>
        </p:nvSpPr>
        <p:spPr bwMode="auto">
          <a:xfrm>
            <a:off x="3657600" y="256403"/>
            <a:ext cx="6172200" cy="4038234"/>
          </a:xfrm>
          <a:prstGeom prst="rect">
            <a:avLst/>
          </a:prstGeom>
          <a:solidFill>
            <a:schemeClr val="bg1"/>
          </a:solidFill>
          <a:ln w="9525">
            <a:solidFill>
              <a:schemeClr val="accent1"/>
            </a:solidFill>
            <a:miter lim="800000"/>
            <a:headEnd/>
            <a:tailEnd/>
          </a:ln>
          <a:effectLst/>
        </p:spPr>
        <p:txBody>
          <a:bodyPr vert="horz" wrap="square" lIns="0" tIns="79350" rIns="0" bIns="79350" numCol="1" anchor="ctr" anchorCtr="0" compatLnSpc="1">
            <a:prstTxWarp prst="textNoShape">
              <a:avLst/>
            </a:prstTxWarp>
            <a:spAutoFit/>
          </a:bodyPr>
          <a:lstStyle/>
          <a:p>
            <a:pPr lvl="1" fontAlgn="base">
              <a:spcBef>
                <a:spcPct val="0"/>
              </a:spcBef>
              <a:spcAft>
                <a:spcPct val="0"/>
              </a:spcAft>
            </a:pPr>
            <a:r>
              <a:rPr lang="en-US" dirty="0">
                <a:solidFill>
                  <a:srgbClr val="FF0000"/>
                </a:solidFill>
                <a:latin typeface="Consolas" pitchFamily="49" charset="0"/>
                <a:cs typeface="Consolas" pitchFamily="49" charset="0"/>
              </a:rPr>
              <a:t>struct Patient </a:t>
            </a:r>
          </a:p>
          <a:p>
            <a:pPr lvl="1" fontAlgn="base">
              <a:spcBef>
                <a:spcPct val="0"/>
              </a:spcBef>
              <a:spcAft>
                <a:spcPct val="0"/>
              </a:spcAft>
            </a:pPr>
            <a:r>
              <a:rPr lang="en-US" dirty="0">
                <a:solidFill>
                  <a:srgbClr val="FF0000"/>
                </a:solidFill>
                <a:latin typeface="Consolas" pitchFamily="49" charset="0"/>
                <a:cs typeface="Consolas" pitchFamily="49" charset="0"/>
              </a:rPr>
              <a:t>{ </a:t>
            </a:r>
          </a:p>
          <a:p>
            <a:pPr lvl="2" fontAlgn="base">
              <a:spcBef>
                <a:spcPct val="0"/>
              </a:spcBef>
              <a:spcAft>
                <a:spcPct val="0"/>
              </a:spcAft>
            </a:pPr>
            <a:r>
              <a:rPr lang="en-US" dirty="0">
                <a:solidFill>
                  <a:srgbClr val="FF0000"/>
                </a:solidFill>
                <a:latin typeface="Consolas" pitchFamily="49" charset="0"/>
                <a:cs typeface="Consolas" pitchFamily="49" charset="0"/>
              </a:rPr>
              <a:t>float height;</a:t>
            </a:r>
          </a:p>
          <a:p>
            <a:pPr lvl="2" fontAlgn="base">
              <a:spcBef>
                <a:spcPct val="0"/>
              </a:spcBef>
              <a:spcAft>
                <a:spcPct val="0"/>
              </a:spcAft>
            </a:pPr>
            <a:r>
              <a:rPr lang="en-US" dirty="0">
                <a:solidFill>
                  <a:srgbClr val="FF0000"/>
                </a:solidFill>
                <a:latin typeface="Consolas" pitchFamily="49" charset="0"/>
                <a:cs typeface="Consolas" pitchFamily="49" charset="0"/>
              </a:rPr>
              <a:t> int weight; </a:t>
            </a:r>
          </a:p>
          <a:p>
            <a:pPr lvl="2" fontAlgn="base">
              <a:spcBef>
                <a:spcPct val="0"/>
              </a:spcBef>
              <a:spcAft>
                <a:spcPct val="0"/>
              </a:spcAft>
            </a:pPr>
            <a:r>
              <a:rPr lang="en-US" dirty="0">
                <a:solidFill>
                  <a:srgbClr val="FF0000"/>
                </a:solidFill>
                <a:latin typeface="Consolas" pitchFamily="49" charset="0"/>
                <a:cs typeface="Consolas" pitchFamily="49" charset="0"/>
              </a:rPr>
              <a:t>int age; </a:t>
            </a:r>
          </a:p>
          <a:p>
            <a:pPr lvl="1" fontAlgn="base">
              <a:spcBef>
                <a:spcPct val="0"/>
              </a:spcBef>
              <a:spcAft>
                <a:spcPct val="0"/>
              </a:spcAft>
            </a:pPr>
            <a:r>
              <a:rPr lang="en-US" dirty="0">
                <a:solidFill>
                  <a:srgbClr val="FF0000"/>
                </a:solidFill>
                <a:latin typeface="Consolas" pitchFamily="49" charset="0"/>
                <a:cs typeface="Consolas" pitchFamily="49" charset="0"/>
              </a:rPr>
              <a:t>} p2; </a:t>
            </a:r>
            <a:endParaRPr lang="en-US" dirty="0" smtClean="0">
              <a:solidFill>
                <a:srgbClr val="FF0000"/>
              </a:solidFill>
              <a:latin typeface="Consolas" pitchFamily="49" charset="0"/>
              <a:cs typeface="Consolas" pitchFamily="49" charset="0"/>
            </a:endParaRPr>
          </a:p>
          <a:p>
            <a:pPr lvl="1" fontAlgn="base">
              <a:spcBef>
                <a:spcPct val="0"/>
              </a:spcBef>
              <a:spcAft>
                <a:spcPct val="0"/>
              </a:spcAft>
            </a:pPr>
            <a:r>
              <a:rPr lang="en-US" dirty="0" smtClean="0">
                <a:solidFill>
                  <a:srgbClr val="FF0000"/>
                </a:solidFill>
                <a:latin typeface="Consolas" pitchFamily="49" charset="0"/>
                <a:cs typeface="Consolas" pitchFamily="49" charset="0"/>
              </a:rPr>
              <a:t>main</a:t>
            </a:r>
            <a:r>
              <a:rPr lang="en-US" dirty="0">
                <a:solidFill>
                  <a:srgbClr val="FF0000"/>
                </a:solidFill>
                <a:latin typeface="Consolas" pitchFamily="49" charset="0"/>
                <a:cs typeface="Consolas" pitchFamily="49" charset="0"/>
              </a:rPr>
              <a:t>()</a:t>
            </a:r>
          </a:p>
          <a:p>
            <a:pPr lvl="1" fontAlgn="base">
              <a:spcBef>
                <a:spcPct val="0"/>
              </a:spcBef>
              <a:spcAft>
                <a:spcPct val="0"/>
              </a:spcAft>
            </a:pPr>
            <a:r>
              <a:rPr lang="en-US" dirty="0">
                <a:solidFill>
                  <a:srgbClr val="FF0000"/>
                </a:solidFill>
                <a:latin typeface="Consolas" pitchFamily="49" charset="0"/>
                <a:cs typeface="Consolas" pitchFamily="49" charset="0"/>
              </a:rPr>
              <a:t>{</a:t>
            </a:r>
          </a:p>
          <a:p>
            <a:pPr lvl="2" fontAlgn="base">
              <a:spcBef>
                <a:spcPct val="0"/>
              </a:spcBef>
              <a:spcAft>
                <a:spcPct val="0"/>
              </a:spcAft>
            </a:pPr>
            <a:r>
              <a:rPr lang="en-US" dirty="0">
                <a:solidFill>
                  <a:srgbClr val="FF0000"/>
                </a:solidFill>
                <a:latin typeface="Consolas" pitchFamily="49" charset="0"/>
                <a:cs typeface="Consolas" pitchFamily="49" charset="0"/>
              </a:rPr>
              <a:t>struct Patient </a:t>
            </a:r>
            <a:r>
              <a:rPr lang="en-US" dirty="0" smtClean="0">
                <a:solidFill>
                  <a:srgbClr val="FF0000"/>
                </a:solidFill>
                <a:latin typeface="Consolas" pitchFamily="49" charset="0"/>
                <a:cs typeface="Consolas" pitchFamily="49" charset="0"/>
              </a:rPr>
              <a:t>p1;</a:t>
            </a:r>
          </a:p>
          <a:p>
            <a:pPr lvl="2" fontAlgn="base">
              <a:spcBef>
                <a:spcPct val="0"/>
              </a:spcBef>
              <a:spcAft>
                <a:spcPct val="0"/>
              </a:spcAft>
            </a:pPr>
            <a:r>
              <a:rPr lang="en-US" dirty="0">
                <a:solidFill>
                  <a:srgbClr val="FF0000"/>
                </a:solidFill>
                <a:latin typeface="Consolas" pitchFamily="49" charset="0"/>
                <a:cs typeface="Consolas" pitchFamily="49" charset="0"/>
              </a:rPr>
              <a:t>p</a:t>
            </a:r>
            <a:r>
              <a:rPr lang="en-US" dirty="0" smtClean="0">
                <a:solidFill>
                  <a:srgbClr val="FF0000"/>
                </a:solidFill>
                <a:latin typeface="Consolas" pitchFamily="49" charset="0"/>
                <a:cs typeface="Consolas" pitchFamily="49" charset="0"/>
              </a:rPr>
              <a:t>1 </a:t>
            </a:r>
            <a:r>
              <a:rPr lang="en-US" dirty="0" smtClean="0">
                <a:solidFill>
                  <a:srgbClr val="FF0000"/>
                </a:solidFill>
                <a:latin typeface="Consolas" pitchFamily="49" charset="0"/>
                <a:cs typeface="Consolas" pitchFamily="49" charset="0"/>
              </a:rPr>
              <a:t>= </a:t>
            </a:r>
            <a:r>
              <a:rPr lang="en-US" dirty="0">
                <a:solidFill>
                  <a:srgbClr val="FF0000"/>
                </a:solidFill>
                <a:latin typeface="Consolas" pitchFamily="49" charset="0"/>
                <a:cs typeface="Consolas" pitchFamily="49" charset="0"/>
              </a:rPr>
              <a:t>{ 180.75 , 73, 23 };</a:t>
            </a:r>
          </a:p>
          <a:p>
            <a:pPr lvl="2" fontAlgn="base">
              <a:spcBef>
                <a:spcPct val="0"/>
              </a:spcBef>
              <a:spcAft>
                <a:spcPct val="0"/>
              </a:spcAft>
            </a:pPr>
            <a:r>
              <a:rPr lang="en-US" dirty="0" smtClean="0">
                <a:solidFill>
                  <a:srgbClr val="FF0000"/>
                </a:solidFill>
                <a:latin typeface="Consolas" pitchFamily="49" charset="0"/>
                <a:cs typeface="Consolas" pitchFamily="49" charset="0"/>
              </a:rPr>
              <a:t>……</a:t>
            </a:r>
          </a:p>
          <a:p>
            <a:pPr lvl="2" fontAlgn="base">
              <a:spcBef>
                <a:spcPct val="0"/>
              </a:spcBef>
              <a:spcAft>
                <a:spcPct val="0"/>
              </a:spcAft>
            </a:pPr>
            <a:r>
              <a:rPr lang="en-US" dirty="0" smtClean="0">
                <a:solidFill>
                  <a:srgbClr val="FF0000"/>
                </a:solidFill>
                <a:latin typeface="Consolas" pitchFamily="49" charset="0"/>
                <a:cs typeface="Consolas" pitchFamily="49" charset="0"/>
              </a:rPr>
              <a:t>P2.age=35</a:t>
            </a:r>
            <a:r>
              <a:rPr lang="en-US" dirty="0">
                <a:solidFill>
                  <a:srgbClr val="FF0000"/>
                </a:solidFill>
                <a:latin typeface="Consolas" pitchFamily="49" charset="0"/>
                <a:cs typeface="Consolas" pitchFamily="49" charset="0"/>
              </a:rPr>
              <a:t>; </a:t>
            </a:r>
          </a:p>
          <a:p>
            <a:pPr lvl="2" fontAlgn="base">
              <a:spcBef>
                <a:spcPct val="0"/>
              </a:spcBef>
              <a:spcAft>
                <a:spcPct val="0"/>
              </a:spcAft>
            </a:pPr>
            <a:endParaRPr lang="en-US" dirty="0">
              <a:solidFill>
                <a:srgbClr val="FF0000"/>
              </a:solidFill>
              <a:latin typeface="Consolas" pitchFamily="49" charset="0"/>
              <a:cs typeface="Consolas" pitchFamily="49" charset="0"/>
            </a:endParaRPr>
          </a:p>
          <a:p>
            <a:pPr lvl="1" fontAlgn="base">
              <a:spcBef>
                <a:spcPct val="0"/>
              </a:spcBef>
              <a:spcAft>
                <a:spcPct val="0"/>
              </a:spcAft>
            </a:pPr>
            <a:r>
              <a:rPr lang="en-US" dirty="0">
                <a:solidFill>
                  <a:srgbClr val="FF0000"/>
                </a:solidFill>
                <a:latin typeface="Consolas" pitchFamily="49" charset="0"/>
                <a:cs typeface="Consolas" pitchFamily="49" charset="0"/>
              </a:rPr>
              <a:t>}</a:t>
            </a:r>
            <a:endParaRPr lang="en-US" dirty="0">
              <a:solidFill>
                <a:srgbClr val="FF0000"/>
              </a:solidFill>
              <a:latin typeface="Arial" pitchFamily="34" charset="0"/>
              <a:cs typeface="Arial" pitchFamily="34" charset="0"/>
            </a:endParaRPr>
          </a:p>
        </p:txBody>
      </p:sp>
      <p:sp>
        <p:nvSpPr>
          <p:cNvPr id="4" name="Rectangle 3"/>
          <p:cNvSpPr/>
          <p:nvPr/>
        </p:nvSpPr>
        <p:spPr>
          <a:xfrm>
            <a:off x="1905000" y="4161473"/>
            <a:ext cx="8305800" cy="2169825"/>
          </a:xfrm>
          <a:prstGeom prst="rect">
            <a:avLst/>
          </a:prstGeom>
        </p:spPr>
        <p:txBody>
          <a:bodyPr wrap="square">
            <a:spAutoFit/>
          </a:bodyPr>
          <a:lstStyle/>
          <a:p>
            <a:pPr lvl="1">
              <a:lnSpc>
                <a:spcPct val="150000"/>
              </a:lnSpc>
            </a:pPr>
            <a:r>
              <a:rPr lang="en-US" dirty="0"/>
              <a:t>There are several ways by which a structure can be initialized. In the first way, we </a:t>
            </a:r>
          </a:p>
          <a:p>
            <a:pPr>
              <a:lnSpc>
                <a:spcPct val="150000"/>
              </a:lnSpc>
            </a:pPr>
            <a:r>
              <a:rPr lang="en-US" dirty="0"/>
              <a:t>first declare the structure variable and initialize the fields of the structure with its name along with the variable name.</a:t>
            </a:r>
          </a:p>
          <a:p>
            <a:pPr>
              <a:lnSpc>
                <a:spcPct val="150000"/>
              </a:lnSpc>
            </a:pPr>
            <a:r>
              <a:rPr lang="en-US" dirty="0"/>
              <a:t>	C language also supports value initialization for structure variable. Means, you can initialize a structure to some default value during its variable declaration.</a:t>
            </a:r>
          </a:p>
        </p:txBody>
      </p:sp>
    </p:spTree>
    <p:extLst>
      <p:ext uri="{BB962C8B-B14F-4D97-AF65-F5344CB8AC3E}">
        <p14:creationId xmlns:p14="http://schemas.microsoft.com/office/powerpoint/2010/main" val="23063558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48201" y="76200"/>
            <a:ext cx="3484993" cy="369332"/>
          </a:xfrm>
          <a:prstGeom prst="rect">
            <a:avLst/>
          </a:prstGeom>
        </p:spPr>
        <p:txBody>
          <a:bodyPr wrap="none">
            <a:spAutoFit/>
          </a:bodyPr>
          <a:lstStyle/>
          <a:p>
            <a:r>
              <a:rPr lang="en-US" b="1" dirty="0"/>
              <a:t>ACCESSING STRUCTURE MEMBERS</a:t>
            </a:r>
          </a:p>
        </p:txBody>
      </p:sp>
      <p:sp>
        <p:nvSpPr>
          <p:cNvPr id="3" name="Rectangle 2"/>
          <p:cNvSpPr/>
          <p:nvPr/>
        </p:nvSpPr>
        <p:spPr>
          <a:xfrm>
            <a:off x="1828800" y="477084"/>
            <a:ext cx="8458200" cy="4247317"/>
          </a:xfrm>
          <a:prstGeom prst="rect">
            <a:avLst/>
          </a:prstGeom>
        </p:spPr>
        <p:txBody>
          <a:bodyPr wrap="square">
            <a:spAutoFit/>
          </a:bodyPr>
          <a:lstStyle/>
          <a:p>
            <a:pPr lvl="1">
              <a:lnSpc>
                <a:spcPct val="150000"/>
              </a:lnSpc>
              <a:buFont typeface="Arial" pitchFamily="34" charset="0"/>
              <a:buChar char="•"/>
            </a:pPr>
            <a:r>
              <a:rPr lang="en-US" dirty="0"/>
              <a:t>Array elements are accessed using the Subscript variable , Similarly Structure members are accessed using dot [.] operator.</a:t>
            </a:r>
          </a:p>
          <a:p>
            <a:pPr lvl="1">
              <a:lnSpc>
                <a:spcPct val="150000"/>
              </a:lnSpc>
              <a:buFont typeface="Arial" pitchFamily="34" charset="0"/>
              <a:buChar char="•"/>
            </a:pPr>
            <a:r>
              <a:rPr lang="en-US" dirty="0"/>
              <a:t>(.) is called as “Structure member Operator”.</a:t>
            </a:r>
          </a:p>
          <a:p>
            <a:pPr lvl="1">
              <a:lnSpc>
                <a:spcPct val="150000"/>
              </a:lnSpc>
              <a:buFont typeface="Arial" pitchFamily="34" charset="0"/>
              <a:buChar char="•"/>
            </a:pPr>
            <a:r>
              <a:rPr lang="en-US" dirty="0"/>
              <a:t>Use this Operator in between </a:t>
            </a:r>
            <a:r>
              <a:rPr lang="en-US" b="1" dirty="0"/>
              <a:t>“Structure name”</a:t>
            </a:r>
            <a:r>
              <a:rPr lang="en-US" dirty="0"/>
              <a:t> &amp; </a:t>
            </a:r>
            <a:r>
              <a:rPr lang="en-US" b="1" dirty="0"/>
              <a:t>“member name”</a:t>
            </a:r>
          </a:p>
          <a:p>
            <a:pPr lvl="1">
              <a:lnSpc>
                <a:spcPct val="150000"/>
              </a:lnSpc>
              <a:buFont typeface="Arial" pitchFamily="34" charset="0"/>
              <a:buChar char="•"/>
            </a:pPr>
            <a:r>
              <a:rPr lang="en-US" dirty="0"/>
              <a:t>individual structure members are accessed through the use of a period, generally called the dot operator. </a:t>
            </a:r>
          </a:p>
          <a:p>
            <a:pPr lvl="1">
              <a:lnSpc>
                <a:spcPct val="150000"/>
              </a:lnSpc>
              <a:buFont typeface="Arial" pitchFamily="34" charset="0"/>
              <a:buChar char="•"/>
            </a:pPr>
            <a:r>
              <a:rPr lang="en-US" dirty="0"/>
              <a:t>To access any member of a structure, we use the </a:t>
            </a:r>
            <a:r>
              <a:rPr lang="en-US" b="1" dirty="0"/>
              <a:t>member access operator (.)</a:t>
            </a:r>
            <a:r>
              <a:rPr lang="en-US" dirty="0"/>
              <a:t>. The member access operator is coded as a period between the structure variable name and the structure member that we wish to access.</a:t>
            </a:r>
            <a:endParaRPr lang="en-US" b="1" dirty="0"/>
          </a:p>
          <a:p>
            <a:pPr>
              <a:lnSpc>
                <a:spcPct val="150000"/>
              </a:lnSpc>
              <a:buFont typeface="Arial" pitchFamily="34" charset="0"/>
              <a:buChar char="•"/>
            </a:pPr>
            <a:endParaRPr lang="en-US" dirty="0"/>
          </a:p>
        </p:txBody>
      </p:sp>
      <p:sp>
        <p:nvSpPr>
          <p:cNvPr id="4" name="Rectangle 3"/>
          <p:cNvSpPr/>
          <p:nvPr/>
        </p:nvSpPr>
        <p:spPr>
          <a:xfrm>
            <a:off x="2971800" y="4334976"/>
            <a:ext cx="6046848" cy="2446824"/>
          </a:xfrm>
          <a:prstGeom prst="rect">
            <a:avLst/>
          </a:prstGeom>
          <a:ln>
            <a:solidFill>
              <a:schemeClr val="accent1"/>
            </a:solidFill>
          </a:ln>
        </p:spPr>
        <p:txBody>
          <a:bodyPr wrap="square">
            <a:spAutoFit/>
          </a:bodyPr>
          <a:lstStyle/>
          <a:p>
            <a:pPr>
              <a:lnSpc>
                <a:spcPct val="150000"/>
              </a:lnSpc>
            </a:pPr>
            <a:r>
              <a:rPr lang="en-US" dirty="0">
                <a:solidFill>
                  <a:srgbClr val="FF0000"/>
                </a:solidFill>
                <a:latin typeface="Consolas" pitchFamily="49" charset="0"/>
                <a:cs typeface="Consolas" pitchFamily="49" charset="0"/>
              </a:rPr>
              <a:t>Syntax :- </a:t>
            </a:r>
          </a:p>
          <a:p>
            <a:pPr>
              <a:lnSpc>
                <a:spcPct val="150000"/>
              </a:lnSpc>
            </a:pPr>
            <a:r>
              <a:rPr lang="en-US" dirty="0">
                <a:solidFill>
                  <a:srgbClr val="FF0000"/>
                </a:solidFill>
                <a:latin typeface="Consolas" pitchFamily="49" charset="0"/>
                <a:cs typeface="Consolas" pitchFamily="49" charset="0"/>
              </a:rPr>
              <a:t>	</a:t>
            </a:r>
            <a:r>
              <a:rPr lang="en-US" dirty="0" err="1">
                <a:solidFill>
                  <a:srgbClr val="FF0000"/>
                </a:solidFill>
                <a:latin typeface="Consolas" pitchFamily="49" charset="0"/>
                <a:cs typeface="Consolas" pitchFamily="49" charset="0"/>
              </a:rPr>
              <a:t>struct</a:t>
            </a:r>
            <a:r>
              <a:rPr lang="en-US" dirty="0">
                <a:solidFill>
                  <a:srgbClr val="FF0000"/>
                </a:solidFill>
                <a:latin typeface="Consolas" pitchFamily="49" charset="0"/>
                <a:cs typeface="Consolas" pitchFamily="49" charset="0"/>
              </a:rPr>
              <a:t> [</a:t>
            </a:r>
            <a:r>
              <a:rPr lang="en-US" dirty="0" err="1">
                <a:solidFill>
                  <a:srgbClr val="FF0000"/>
                </a:solidFill>
                <a:latin typeface="Consolas" pitchFamily="49" charset="0"/>
                <a:cs typeface="Consolas" pitchFamily="49" charset="0"/>
              </a:rPr>
              <a:t>Struct_Name</a:t>
            </a:r>
            <a:r>
              <a:rPr lang="en-US" dirty="0">
                <a:solidFill>
                  <a:srgbClr val="FF0000"/>
                </a:solidFill>
                <a:latin typeface="Consolas" pitchFamily="49" charset="0"/>
                <a:cs typeface="Consolas" pitchFamily="49" charset="0"/>
              </a:rPr>
              <a:t>]  [</a:t>
            </a:r>
            <a:r>
              <a:rPr lang="en-US" dirty="0" err="1">
                <a:solidFill>
                  <a:srgbClr val="FF0000"/>
                </a:solidFill>
                <a:latin typeface="Consolas" pitchFamily="49" charset="0"/>
                <a:cs typeface="Consolas" pitchFamily="49" charset="0"/>
              </a:rPr>
              <a:t>Struct_varible</a:t>
            </a:r>
            <a:r>
              <a:rPr lang="en-US" dirty="0">
                <a:solidFill>
                  <a:srgbClr val="FF0000"/>
                </a:solidFill>
                <a:latin typeface="Consolas" pitchFamily="49" charset="0"/>
                <a:cs typeface="Consolas" pitchFamily="49" charset="0"/>
              </a:rPr>
              <a:t>];</a:t>
            </a:r>
          </a:p>
          <a:p>
            <a:pPr>
              <a:lnSpc>
                <a:spcPct val="150000"/>
              </a:lnSpc>
            </a:pPr>
            <a:r>
              <a:rPr lang="en-US" dirty="0">
                <a:solidFill>
                  <a:srgbClr val="FF0000"/>
                </a:solidFill>
                <a:latin typeface="Consolas" pitchFamily="49" charset="0"/>
                <a:cs typeface="Consolas" pitchFamily="49" charset="0"/>
              </a:rPr>
              <a:t>Example :-</a:t>
            </a:r>
          </a:p>
          <a:p>
            <a:pPr lvl="2"/>
            <a:r>
              <a:rPr lang="en-US" dirty="0" err="1">
                <a:solidFill>
                  <a:srgbClr val="FF0000"/>
                </a:solidFill>
                <a:latin typeface="Consolas" pitchFamily="49" charset="0"/>
                <a:cs typeface="Consolas" pitchFamily="49" charset="0"/>
              </a:rPr>
              <a:t>struct</a:t>
            </a:r>
            <a:r>
              <a:rPr lang="en-US" dirty="0">
                <a:solidFill>
                  <a:srgbClr val="FF0000"/>
                </a:solidFill>
                <a:latin typeface="Consolas" pitchFamily="49" charset="0"/>
                <a:cs typeface="Consolas" pitchFamily="49" charset="0"/>
              </a:rPr>
              <a:t> Patient p1 ;</a:t>
            </a:r>
          </a:p>
          <a:p>
            <a:pPr lvl="2"/>
            <a:r>
              <a:rPr lang="en-US" dirty="0">
                <a:solidFill>
                  <a:srgbClr val="FF0000"/>
                </a:solidFill>
                <a:latin typeface="Consolas" pitchFamily="49" charset="0"/>
                <a:cs typeface="Consolas" pitchFamily="49" charset="0"/>
              </a:rPr>
              <a:t>P1.height= 180.75;</a:t>
            </a:r>
          </a:p>
          <a:p>
            <a:pPr lvl="2"/>
            <a:r>
              <a:rPr lang="en-US" dirty="0">
                <a:solidFill>
                  <a:srgbClr val="FF0000"/>
                </a:solidFill>
                <a:latin typeface="Consolas" pitchFamily="49" charset="0"/>
                <a:cs typeface="Consolas" pitchFamily="49" charset="0"/>
              </a:rPr>
              <a:t>P1.weight = 74;</a:t>
            </a:r>
          </a:p>
          <a:p>
            <a:pPr lvl="2"/>
            <a:r>
              <a:rPr lang="en-US" dirty="0">
                <a:solidFill>
                  <a:srgbClr val="FF0000"/>
                </a:solidFill>
                <a:latin typeface="Consolas" pitchFamily="49" charset="0"/>
                <a:cs typeface="Consolas" pitchFamily="49" charset="0"/>
              </a:rPr>
              <a:t>P1.age=36;</a:t>
            </a:r>
            <a:endParaRPr lang="en-US" dirty="0">
              <a:solidFill>
                <a:srgbClr val="FF0000"/>
              </a:solidFill>
            </a:endParaRPr>
          </a:p>
        </p:txBody>
      </p:sp>
    </p:spTree>
    <p:extLst>
      <p:ext uri="{BB962C8B-B14F-4D97-AF65-F5344CB8AC3E}">
        <p14:creationId xmlns:p14="http://schemas.microsoft.com/office/powerpoint/2010/main" val="15470480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828800" y="0"/>
            <a:ext cx="8610600" cy="6895492"/>
          </a:xfrm>
          <a:prstGeom prst="rect">
            <a:avLst/>
          </a:prstGeom>
          <a:solidFill>
            <a:schemeClr val="bg1"/>
          </a:solidFill>
          <a:ln w="9525">
            <a:noFill/>
            <a:miter lim="800000"/>
            <a:headEnd/>
            <a:tailEnd/>
          </a:ln>
          <a:effectLst/>
        </p:spPr>
        <p:txBody>
          <a:bodyPr vert="horz" wrap="square" lIns="91440" tIns="-44436" rIns="91440" bIns="45720" numCol="1" anchor="ctr" anchorCtr="0" compatLnSpc="1">
            <a:prstTxWarp prst="textNoShape">
              <a:avLst/>
            </a:prstTxWarp>
            <a:spAutoFit/>
          </a:bodyPr>
          <a:lstStyle/>
          <a:p>
            <a:pPr lvl="1" fontAlgn="base">
              <a:lnSpc>
                <a:spcPct val="150000"/>
              </a:lnSpc>
              <a:spcBef>
                <a:spcPct val="0"/>
              </a:spcBef>
              <a:spcAft>
                <a:spcPct val="0"/>
              </a:spcAft>
            </a:pPr>
            <a:r>
              <a:rPr lang="en-US" sz="1600" dirty="0">
                <a:solidFill>
                  <a:srgbClr val="FF0000"/>
                </a:solidFill>
                <a:latin typeface="Courier New" pitchFamily="49" charset="0"/>
                <a:cs typeface="Arial" pitchFamily="34" charset="0"/>
              </a:rPr>
              <a:t>// Program for Structure </a:t>
            </a:r>
          </a:p>
          <a:p>
            <a:pPr lvl="1" fontAlgn="base">
              <a:lnSpc>
                <a:spcPct val="150000"/>
              </a:lnSpc>
              <a:spcBef>
                <a:spcPct val="0"/>
              </a:spcBef>
              <a:spcAft>
                <a:spcPct val="0"/>
              </a:spcAft>
            </a:pPr>
            <a:r>
              <a:rPr lang="en-US" sz="1600" dirty="0">
                <a:solidFill>
                  <a:srgbClr val="FF0000"/>
                </a:solidFill>
                <a:latin typeface="Courier New" pitchFamily="49" charset="0"/>
                <a:cs typeface="Arial" pitchFamily="34" charset="0"/>
              </a:rPr>
              <a:t>#include &lt;</a:t>
            </a:r>
            <a:r>
              <a:rPr lang="en-US" sz="1600" dirty="0" err="1">
                <a:solidFill>
                  <a:srgbClr val="FF0000"/>
                </a:solidFill>
                <a:latin typeface="Courier New" pitchFamily="49" charset="0"/>
                <a:cs typeface="Arial" pitchFamily="34" charset="0"/>
              </a:rPr>
              <a:t>stdio.h</a:t>
            </a:r>
            <a:r>
              <a:rPr lang="en-US" sz="1600" dirty="0">
                <a:solidFill>
                  <a:srgbClr val="FF0000"/>
                </a:solidFill>
                <a:latin typeface="Courier New" pitchFamily="49" charset="0"/>
                <a:cs typeface="Arial" pitchFamily="34" charset="0"/>
              </a:rPr>
              <a:t>&gt; </a:t>
            </a:r>
          </a:p>
          <a:p>
            <a:pPr lvl="1" fontAlgn="base">
              <a:lnSpc>
                <a:spcPct val="150000"/>
              </a:lnSpc>
              <a:spcBef>
                <a:spcPct val="0"/>
              </a:spcBef>
              <a:spcAft>
                <a:spcPct val="0"/>
              </a:spcAft>
            </a:pPr>
            <a:r>
              <a:rPr lang="en-US" sz="1600" dirty="0">
                <a:solidFill>
                  <a:srgbClr val="FF0000"/>
                </a:solidFill>
                <a:latin typeface="Courier New" pitchFamily="49" charset="0"/>
                <a:cs typeface="Arial" pitchFamily="34" charset="0"/>
              </a:rPr>
              <a:t>#include &lt;</a:t>
            </a:r>
            <a:r>
              <a:rPr lang="en-US" sz="1600" dirty="0" err="1">
                <a:solidFill>
                  <a:srgbClr val="FF0000"/>
                </a:solidFill>
                <a:latin typeface="Courier New" pitchFamily="49" charset="0"/>
                <a:cs typeface="Arial" pitchFamily="34" charset="0"/>
              </a:rPr>
              <a:t>string.h</a:t>
            </a:r>
            <a:r>
              <a:rPr lang="en-US" sz="1600" dirty="0">
                <a:solidFill>
                  <a:srgbClr val="FF0000"/>
                </a:solidFill>
                <a:latin typeface="Courier New" pitchFamily="49" charset="0"/>
                <a:cs typeface="Arial" pitchFamily="34" charset="0"/>
              </a:rPr>
              <a:t>&gt;</a:t>
            </a:r>
          </a:p>
          <a:p>
            <a:pPr lvl="1" fontAlgn="base">
              <a:lnSpc>
                <a:spcPct val="150000"/>
              </a:lnSpc>
              <a:spcBef>
                <a:spcPct val="0"/>
              </a:spcBef>
              <a:spcAft>
                <a:spcPct val="0"/>
              </a:spcAft>
            </a:pPr>
            <a:r>
              <a:rPr lang="en-US" sz="1600" dirty="0">
                <a:solidFill>
                  <a:srgbClr val="FF0000"/>
                </a:solidFill>
                <a:latin typeface="Courier New" pitchFamily="49" charset="0"/>
                <a:cs typeface="Arial" pitchFamily="34" charset="0"/>
              </a:rPr>
              <a:t> </a:t>
            </a:r>
            <a:r>
              <a:rPr lang="en-US" sz="1600" dirty="0" err="1">
                <a:solidFill>
                  <a:srgbClr val="FF0000"/>
                </a:solidFill>
                <a:latin typeface="Courier New" pitchFamily="49" charset="0"/>
                <a:cs typeface="Arial" pitchFamily="34" charset="0"/>
              </a:rPr>
              <a:t>struct</a:t>
            </a:r>
            <a:r>
              <a:rPr lang="en-US" sz="1600" dirty="0">
                <a:solidFill>
                  <a:srgbClr val="FF0000"/>
                </a:solidFill>
                <a:latin typeface="Courier New" pitchFamily="49" charset="0"/>
                <a:cs typeface="Arial" pitchFamily="34" charset="0"/>
              </a:rPr>
              <a:t> Books </a:t>
            </a:r>
          </a:p>
          <a:p>
            <a:pPr lvl="1" fontAlgn="base">
              <a:lnSpc>
                <a:spcPct val="150000"/>
              </a:lnSpc>
              <a:spcBef>
                <a:spcPct val="0"/>
              </a:spcBef>
              <a:spcAft>
                <a:spcPct val="0"/>
              </a:spcAft>
            </a:pPr>
            <a:r>
              <a:rPr lang="en-US" sz="1600" dirty="0">
                <a:solidFill>
                  <a:srgbClr val="FF0000"/>
                </a:solidFill>
                <a:latin typeface="Courier New" pitchFamily="49" charset="0"/>
                <a:cs typeface="Arial" pitchFamily="34" charset="0"/>
              </a:rPr>
              <a:t>{ </a:t>
            </a:r>
          </a:p>
          <a:p>
            <a:pPr lvl="2" fontAlgn="base">
              <a:spcBef>
                <a:spcPct val="0"/>
              </a:spcBef>
              <a:spcAft>
                <a:spcPct val="0"/>
              </a:spcAft>
            </a:pPr>
            <a:r>
              <a:rPr lang="en-US" sz="1600" dirty="0">
                <a:solidFill>
                  <a:srgbClr val="FF0000"/>
                </a:solidFill>
                <a:latin typeface="Courier New" pitchFamily="49" charset="0"/>
                <a:cs typeface="Arial" pitchFamily="34" charset="0"/>
              </a:rPr>
              <a:t> char title[50];</a:t>
            </a:r>
          </a:p>
          <a:p>
            <a:pPr lvl="2" fontAlgn="base">
              <a:spcBef>
                <a:spcPct val="0"/>
              </a:spcBef>
              <a:spcAft>
                <a:spcPct val="0"/>
              </a:spcAft>
            </a:pPr>
            <a:r>
              <a:rPr lang="en-US" sz="1600" dirty="0">
                <a:solidFill>
                  <a:srgbClr val="FF0000"/>
                </a:solidFill>
                <a:latin typeface="Courier New" pitchFamily="49" charset="0"/>
                <a:cs typeface="Arial" pitchFamily="34" charset="0"/>
              </a:rPr>
              <a:t> char author[50]; </a:t>
            </a:r>
          </a:p>
          <a:p>
            <a:pPr lvl="2" fontAlgn="base">
              <a:spcBef>
                <a:spcPct val="0"/>
              </a:spcBef>
              <a:spcAft>
                <a:spcPct val="0"/>
              </a:spcAft>
            </a:pPr>
            <a:r>
              <a:rPr lang="en-US" sz="1600" dirty="0">
                <a:solidFill>
                  <a:srgbClr val="FF0000"/>
                </a:solidFill>
                <a:latin typeface="Courier New" pitchFamily="49" charset="0"/>
                <a:cs typeface="Arial" pitchFamily="34" charset="0"/>
              </a:rPr>
              <a:t> char subject[100];</a:t>
            </a:r>
          </a:p>
          <a:p>
            <a:pPr lvl="2" fontAlgn="base">
              <a:spcBef>
                <a:spcPct val="0"/>
              </a:spcBef>
              <a:spcAft>
                <a:spcPct val="0"/>
              </a:spcAft>
            </a:pPr>
            <a:r>
              <a:rPr lang="en-US" sz="1600" dirty="0">
                <a:solidFill>
                  <a:srgbClr val="FF0000"/>
                </a:solidFill>
                <a:latin typeface="Courier New" pitchFamily="49" charset="0"/>
                <a:cs typeface="Arial" pitchFamily="34" charset="0"/>
              </a:rPr>
              <a:t> </a:t>
            </a:r>
            <a:r>
              <a:rPr lang="en-US" sz="1600" dirty="0" err="1">
                <a:solidFill>
                  <a:srgbClr val="FF0000"/>
                </a:solidFill>
                <a:latin typeface="Courier New" pitchFamily="49" charset="0"/>
                <a:cs typeface="Arial" pitchFamily="34" charset="0"/>
              </a:rPr>
              <a:t>int</a:t>
            </a:r>
            <a:r>
              <a:rPr lang="en-US" sz="1600" dirty="0">
                <a:solidFill>
                  <a:srgbClr val="FF0000"/>
                </a:solidFill>
                <a:latin typeface="Courier New" pitchFamily="49" charset="0"/>
                <a:cs typeface="Arial" pitchFamily="34" charset="0"/>
              </a:rPr>
              <a:t> </a:t>
            </a:r>
            <a:r>
              <a:rPr lang="en-US" sz="1600" dirty="0" err="1">
                <a:solidFill>
                  <a:srgbClr val="FF0000"/>
                </a:solidFill>
                <a:latin typeface="Courier New" pitchFamily="49" charset="0"/>
                <a:cs typeface="Arial" pitchFamily="34" charset="0"/>
              </a:rPr>
              <a:t>book_id</a:t>
            </a:r>
            <a:r>
              <a:rPr lang="en-US" sz="1600" dirty="0">
                <a:solidFill>
                  <a:srgbClr val="FF0000"/>
                </a:solidFill>
                <a:latin typeface="Courier New" pitchFamily="49" charset="0"/>
                <a:cs typeface="Arial" pitchFamily="34" charset="0"/>
              </a:rPr>
              <a:t>;</a:t>
            </a:r>
          </a:p>
          <a:p>
            <a:pPr lvl="1" fontAlgn="base">
              <a:lnSpc>
                <a:spcPct val="150000"/>
              </a:lnSpc>
              <a:spcBef>
                <a:spcPct val="0"/>
              </a:spcBef>
              <a:spcAft>
                <a:spcPct val="0"/>
              </a:spcAft>
            </a:pPr>
            <a:r>
              <a:rPr lang="en-US" sz="1600" dirty="0">
                <a:solidFill>
                  <a:srgbClr val="FF0000"/>
                </a:solidFill>
                <a:latin typeface="Courier New" pitchFamily="49" charset="0"/>
                <a:cs typeface="Arial" pitchFamily="34" charset="0"/>
              </a:rPr>
              <a:t> };</a:t>
            </a:r>
          </a:p>
          <a:p>
            <a:pPr lvl="1" fontAlgn="base">
              <a:lnSpc>
                <a:spcPct val="150000"/>
              </a:lnSpc>
              <a:spcBef>
                <a:spcPct val="0"/>
              </a:spcBef>
              <a:spcAft>
                <a:spcPct val="0"/>
              </a:spcAft>
            </a:pPr>
            <a:r>
              <a:rPr lang="en-US" sz="1600" dirty="0">
                <a:solidFill>
                  <a:srgbClr val="FF0000"/>
                </a:solidFill>
                <a:latin typeface="Courier New" pitchFamily="49" charset="0"/>
                <a:cs typeface="Arial" pitchFamily="34" charset="0"/>
              </a:rPr>
              <a:t>main( ) </a:t>
            </a:r>
          </a:p>
          <a:p>
            <a:pPr lvl="1" fontAlgn="base">
              <a:lnSpc>
                <a:spcPct val="150000"/>
              </a:lnSpc>
              <a:spcBef>
                <a:spcPct val="0"/>
              </a:spcBef>
              <a:spcAft>
                <a:spcPct val="0"/>
              </a:spcAft>
            </a:pPr>
            <a:r>
              <a:rPr lang="en-US" sz="1600" dirty="0">
                <a:solidFill>
                  <a:srgbClr val="FF0000"/>
                </a:solidFill>
                <a:latin typeface="Courier New" pitchFamily="49" charset="0"/>
                <a:cs typeface="Arial" pitchFamily="34" charset="0"/>
              </a:rPr>
              <a:t>{ </a:t>
            </a:r>
          </a:p>
          <a:p>
            <a:pPr lvl="2" fontAlgn="base">
              <a:lnSpc>
                <a:spcPct val="150000"/>
              </a:lnSpc>
              <a:spcBef>
                <a:spcPct val="0"/>
              </a:spcBef>
              <a:spcAft>
                <a:spcPct val="0"/>
              </a:spcAft>
            </a:pPr>
            <a:r>
              <a:rPr lang="en-US" sz="1600" dirty="0" err="1">
                <a:solidFill>
                  <a:srgbClr val="FF0000"/>
                </a:solidFill>
                <a:latin typeface="Courier New" pitchFamily="49" charset="0"/>
                <a:cs typeface="Arial" pitchFamily="34" charset="0"/>
              </a:rPr>
              <a:t>struct</a:t>
            </a:r>
            <a:r>
              <a:rPr lang="en-US" sz="1600" dirty="0">
                <a:solidFill>
                  <a:srgbClr val="FF0000"/>
                </a:solidFill>
                <a:latin typeface="Courier New" pitchFamily="49" charset="0"/>
                <a:cs typeface="Arial" pitchFamily="34" charset="0"/>
              </a:rPr>
              <a:t> Books Book1={"C Programming“, “</a:t>
            </a:r>
            <a:r>
              <a:rPr lang="en-US" sz="1600" dirty="0" err="1">
                <a:solidFill>
                  <a:srgbClr val="FF0000"/>
                </a:solidFill>
                <a:latin typeface="Courier New" pitchFamily="49" charset="0"/>
                <a:cs typeface="Arial" pitchFamily="34" charset="0"/>
              </a:rPr>
              <a:t>Kanetkar</a:t>
            </a:r>
            <a:r>
              <a:rPr lang="en-US" sz="1600" dirty="0">
                <a:solidFill>
                  <a:srgbClr val="FF0000"/>
                </a:solidFill>
                <a:latin typeface="Courier New" pitchFamily="49" charset="0"/>
                <a:cs typeface="Arial" pitchFamily="34" charset="0"/>
              </a:rPr>
              <a:t>“, "C Programming Tutorial“,111}; </a:t>
            </a:r>
          </a:p>
          <a:p>
            <a:pPr lvl="2" fontAlgn="base">
              <a:lnSpc>
                <a:spcPct val="150000"/>
              </a:lnSpc>
              <a:spcBef>
                <a:spcPct val="0"/>
              </a:spcBef>
              <a:spcAft>
                <a:spcPct val="0"/>
              </a:spcAft>
            </a:pPr>
            <a:r>
              <a:rPr lang="en-US" sz="1600" dirty="0" err="1">
                <a:solidFill>
                  <a:srgbClr val="FF0000"/>
                </a:solidFill>
                <a:latin typeface="Courier New" pitchFamily="49" charset="0"/>
                <a:cs typeface="Arial" pitchFamily="34" charset="0"/>
              </a:rPr>
              <a:t>printf</a:t>
            </a:r>
            <a:r>
              <a:rPr lang="en-US" sz="1600" dirty="0">
                <a:solidFill>
                  <a:srgbClr val="FF0000"/>
                </a:solidFill>
                <a:latin typeface="Courier New" pitchFamily="49" charset="0"/>
                <a:cs typeface="Arial" pitchFamily="34" charset="0"/>
              </a:rPr>
              <a:t>( "Book 1 title : %s\n", Book1.title);</a:t>
            </a:r>
          </a:p>
          <a:p>
            <a:pPr lvl="2" fontAlgn="base">
              <a:lnSpc>
                <a:spcPct val="150000"/>
              </a:lnSpc>
              <a:spcBef>
                <a:spcPct val="0"/>
              </a:spcBef>
              <a:spcAft>
                <a:spcPct val="0"/>
              </a:spcAft>
            </a:pPr>
            <a:r>
              <a:rPr lang="en-US" sz="1600" dirty="0" err="1">
                <a:solidFill>
                  <a:srgbClr val="FF0000"/>
                </a:solidFill>
                <a:latin typeface="Courier New" pitchFamily="49" charset="0"/>
                <a:cs typeface="Arial" pitchFamily="34" charset="0"/>
              </a:rPr>
              <a:t>printf</a:t>
            </a:r>
            <a:r>
              <a:rPr lang="en-US" sz="1600" dirty="0">
                <a:solidFill>
                  <a:srgbClr val="FF0000"/>
                </a:solidFill>
                <a:latin typeface="Courier New" pitchFamily="49" charset="0"/>
                <a:cs typeface="Arial" pitchFamily="34" charset="0"/>
              </a:rPr>
              <a:t>( "Book 1 author : %s\n", Book1.author);</a:t>
            </a:r>
          </a:p>
          <a:p>
            <a:pPr lvl="2" fontAlgn="base">
              <a:lnSpc>
                <a:spcPct val="150000"/>
              </a:lnSpc>
              <a:spcBef>
                <a:spcPct val="0"/>
              </a:spcBef>
              <a:spcAft>
                <a:spcPct val="0"/>
              </a:spcAft>
            </a:pPr>
            <a:r>
              <a:rPr lang="en-US" sz="1600" dirty="0" err="1">
                <a:solidFill>
                  <a:srgbClr val="FF0000"/>
                </a:solidFill>
                <a:latin typeface="Courier New" pitchFamily="49" charset="0"/>
                <a:cs typeface="Arial" pitchFamily="34" charset="0"/>
              </a:rPr>
              <a:t>printf</a:t>
            </a:r>
            <a:r>
              <a:rPr lang="en-US" sz="1600" dirty="0">
                <a:solidFill>
                  <a:srgbClr val="FF0000"/>
                </a:solidFill>
                <a:latin typeface="Courier New" pitchFamily="49" charset="0"/>
                <a:cs typeface="Arial" pitchFamily="34" charset="0"/>
              </a:rPr>
              <a:t>( "Book 1 subject : %s\n", Book1.subject);</a:t>
            </a:r>
          </a:p>
          <a:p>
            <a:pPr lvl="2" fontAlgn="base">
              <a:lnSpc>
                <a:spcPct val="150000"/>
              </a:lnSpc>
              <a:spcBef>
                <a:spcPct val="0"/>
              </a:spcBef>
              <a:spcAft>
                <a:spcPct val="0"/>
              </a:spcAft>
            </a:pPr>
            <a:r>
              <a:rPr lang="en-US" sz="1600" dirty="0" err="1">
                <a:solidFill>
                  <a:srgbClr val="FF0000"/>
                </a:solidFill>
                <a:latin typeface="Courier New" pitchFamily="49" charset="0"/>
                <a:cs typeface="Arial" pitchFamily="34" charset="0"/>
              </a:rPr>
              <a:t>printf</a:t>
            </a:r>
            <a:r>
              <a:rPr lang="en-US" sz="1600" dirty="0">
                <a:solidFill>
                  <a:srgbClr val="FF0000"/>
                </a:solidFill>
                <a:latin typeface="Courier New" pitchFamily="49" charset="0"/>
                <a:cs typeface="Arial" pitchFamily="34" charset="0"/>
              </a:rPr>
              <a:t>( "Book 1 </a:t>
            </a:r>
            <a:r>
              <a:rPr lang="en-US" sz="1600" dirty="0" err="1">
                <a:solidFill>
                  <a:srgbClr val="FF0000"/>
                </a:solidFill>
                <a:latin typeface="Courier New" pitchFamily="49" charset="0"/>
                <a:cs typeface="Arial" pitchFamily="34" charset="0"/>
              </a:rPr>
              <a:t>book_id</a:t>
            </a:r>
            <a:r>
              <a:rPr lang="en-US" sz="1600" dirty="0">
                <a:solidFill>
                  <a:srgbClr val="FF0000"/>
                </a:solidFill>
                <a:latin typeface="Courier New" pitchFamily="49" charset="0"/>
                <a:cs typeface="Arial" pitchFamily="34" charset="0"/>
              </a:rPr>
              <a:t> : %d\n", Book1.book_id); </a:t>
            </a:r>
          </a:p>
          <a:p>
            <a:pPr lvl="2" fontAlgn="base">
              <a:lnSpc>
                <a:spcPct val="150000"/>
              </a:lnSpc>
              <a:spcBef>
                <a:spcPct val="0"/>
              </a:spcBef>
              <a:spcAft>
                <a:spcPct val="0"/>
              </a:spcAft>
            </a:pPr>
            <a:r>
              <a:rPr lang="en-US" sz="1600" dirty="0" err="1">
                <a:solidFill>
                  <a:srgbClr val="FF0000"/>
                </a:solidFill>
                <a:latin typeface="Courier New" pitchFamily="49" charset="0"/>
                <a:cs typeface="Arial" pitchFamily="34" charset="0"/>
              </a:rPr>
              <a:t>getch</a:t>
            </a:r>
            <a:r>
              <a:rPr lang="en-US" sz="1600" dirty="0">
                <a:solidFill>
                  <a:srgbClr val="FF0000"/>
                </a:solidFill>
                <a:latin typeface="Courier New" pitchFamily="49" charset="0"/>
                <a:cs typeface="Arial" pitchFamily="34" charset="0"/>
              </a:rPr>
              <a:t>();</a:t>
            </a:r>
          </a:p>
          <a:p>
            <a:pPr lvl="1" fontAlgn="base">
              <a:lnSpc>
                <a:spcPct val="150000"/>
              </a:lnSpc>
              <a:spcBef>
                <a:spcPct val="0"/>
              </a:spcBef>
              <a:spcAft>
                <a:spcPct val="0"/>
              </a:spcAft>
            </a:pPr>
            <a:r>
              <a:rPr lang="en-US" sz="1600" dirty="0">
                <a:solidFill>
                  <a:srgbClr val="FF0000"/>
                </a:solidFill>
                <a:latin typeface="Courier New" pitchFamily="49" charset="0"/>
                <a:cs typeface="Arial" pitchFamily="34" charset="0"/>
              </a:rPr>
              <a:t>}</a:t>
            </a:r>
            <a:r>
              <a:rPr lang="en-US" sz="1600" dirty="0">
                <a:solidFill>
                  <a:srgbClr val="FF0000"/>
                </a:solidFill>
                <a:latin typeface="Arial" pitchFamily="34" charset="0"/>
                <a:cs typeface="Arial" pitchFamily="34" charset="0"/>
              </a:rPr>
              <a:t> </a:t>
            </a:r>
          </a:p>
        </p:txBody>
      </p:sp>
    </p:spTree>
    <p:extLst>
      <p:ext uri="{BB962C8B-B14F-4D97-AF65-F5344CB8AC3E}">
        <p14:creationId xmlns:p14="http://schemas.microsoft.com/office/powerpoint/2010/main" val="42392029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304800"/>
            <a:ext cx="8458200" cy="3416320"/>
          </a:xfrm>
          <a:prstGeom prst="rect">
            <a:avLst/>
          </a:prstGeom>
        </p:spPr>
        <p:txBody>
          <a:bodyPr wrap="square">
            <a:spAutoFit/>
          </a:bodyPr>
          <a:lstStyle/>
          <a:p>
            <a:pPr lvl="1">
              <a:lnSpc>
                <a:spcPct val="150000"/>
              </a:lnSpc>
            </a:pPr>
            <a:r>
              <a:rPr lang="en-US" dirty="0"/>
              <a:t>When a structure contains another structure, it is called nested structure. </a:t>
            </a:r>
          </a:p>
          <a:p>
            <a:pPr>
              <a:lnSpc>
                <a:spcPct val="150000"/>
              </a:lnSpc>
            </a:pPr>
            <a:r>
              <a:rPr lang="en-US" dirty="0"/>
              <a:t>A structure can be nested inside another structure. The members of a structure can be of any other type including structure. </a:t>
            </a:r>
          </a:p>
          <a:p>
            <a:pPr lvl="1">
              <a:lnSpc>
                <a:spcPct val="150000"/>
              </a:lnSpc>
            </a:pPr>
            <a:r>
              <a:rPr lang="en-US" dirty="0"/>
              <a:t>We can access a nested Structure Member  to use a dot (.) Operator. To access the </a:t>
            </a:r>
          </a:p>
          <a:p>
            <a:pPr>
              <a:lnSpc>
                <a:spcPct val="150000"/>
              </a:lnSpc>
            </a:pPr>
            <a:r>
              <a:rPr lang="en-US" dirty="0"/>
              <a:t>members of the inner structure, we write a variable name of the  Outer structure, followed by a dot(.) operator, followed by the variable of the inner structure, followed by a dot(.) operator, which is then followed by the name of the member we want to access.</a:t>
            </a:r>
          </a:p>
          <a:p>
            <a:pPr>
              <a:lnSpc>
                <a:spcPct val="150000"/>
              </a:lnSpc>
            </a:pPr>
            <a:endParaRPr lang="en-US" dirty="0"/>
          </a:p>
        </p:txBody>
      </p:sp>
      <p:sp>
        <p:nvSpPr>
          <p:cNvPr id="3" name="Rectangle 2"/>
          <p:cNvSpPr/>
          <p:nvPr/>
        </p:nvSpPr>
        <p:spPr>
          <a:xfrm>
            <a:off x="5029201" y="0"/>
            <a:ext cx="2268763" cy="369332"/>
          </a:xfrm>
          <a:prstGeom prst="rect">
            <a:avLst/>
          </a:prstGeom>
        </p:spPr>
        <p:txBody>
          <a:bodyPr wrap="none">
            <a:spAutoFit/>
          </a:bodyPr>
          <a:lstStyle/>
          <a:p>
            <a:r>
              <a:rPr lang="en-US" b="1" dirty="0"/>
              <a:t>NESTED STRUCTURES </a:t>
            </a:r>
          </a:p>
        </p:txBody>
      </p:sp>
      <p:sp>
        <p:nvSpPr>
          <p:cNvPr id="1025" name="Rectangle 1"/>
          <p:cNvSpPr>
            <a:spLocks noChangeArrowheads="1"/>
          </p:cNvSpPr>
          <p:nvPr/>
        </p:nvSpPr>
        <p:spPr bwMode="auto">
          <a:xfrm>
            <a:off x="1676400" y="3352800"/>
            <a:ext cx="4343400" cy="2798174"/>
          </a:xfrm>
          <a:prstGeom prst="rect">
            <a:avLst/>
          </a:prstGeom>
          <a:solidFill>
            <a:schemeClr val="bg1"/>
          </a:solidFill>
          <a:ln w="9525">
            <a:solidFill>
              <a:schemeClr val="accent1"/>
            </a:solidFill>
            <a:miter lim="800000"/>
            <a:headEnd/>
            <a:tailEnd/>
          </a:ln>
          <a:effectLst/>
        </p:spPr>
        <p:txBody>
          <a:bodyPr vert="horz" wrap="square" lIns="0" tIns="0" rIns="0" bIns="88872" numCol="1" anchor="ctr" anchorCtr="0" compatLnSpc="1">
            <a:prstTxWarp prst="textNoShape">
              <a:avLst/>
            </a:prstTxWarp>
            <a:spAutoFit/>
          </a:bodyPr>
          <a:lstStyle/>
          <a:p>
            <a:pPr fontAlgn="base">
              <a:spcBef>
                <a:spcPct val="0"/>
              </a:spcBef>
              <a:spcAft>
                <a:spcPct val="0"/>
              </a:spcAft>
            </a:pPr>
            <a:r>
              <a:rPr lang="en-US" sz="1600" b="1" dirty="0">
                <a:solidFill>
                  <a:srgbClr val="FF0000"/>
                </a:solidFill>
                <a:latin typeface="Arial" charset="0"/>
                <a:cs typeface="Arial" charset="0"/>
              </a:rPr>
              <a:t>Syntax:-</a:t>
            </a:r>
            <a:r>
              <a:rPr lang="en-US" sz="1600" dirty="0">
                <a:solidFill>
                  <a:srgbClr val="FF0000"/>
                </a:solidFill>
                <a:latin typeface="Arial" charset="0"/>
                <a:cs typeface="Arial" charset="0"/>
              </a:rPr>
              <a:t> </a:t>
            </a:r>
          </a:p>
          <a:p>
            <a:pPr lvl="2" fontAlgn="base">
              <a:spcBef>
                <a:spcPct val="0"/>
              </a:spcBef>
              <a:spcAft>
                <a:spcPct val="0"/>
              </a:spcAft>
            </a:pPr>
            <a:r>
              <a:rPr lang="en-US" sz="1600" dirty="0" err="1">
                <a:solidFill>
                  <a:srgbClr val="FF0000"/>
                </a:solidFill>
                <a:latin typeface="Arial" charset="0"/>
                <a:cs typeface="Arial" charset="0"/>
              </a:rPr>
              <a:t>struct</a:t>
            </a:r>
            <a:r>
              <a:rPr lang="en-US" sz="1600" dirty="0">
                <a:solidFill>
                  <a:srgbClr val="FF0000"/>
                </a:solidFill>
                <a:latin typeface="Arial" charset="0"/>
                <a:cs typeface="Arial" charset="0"/>
              </a:rPr>
              <a:t> structure1</a:t>
            </a:r>
          </a:p>
          <a:p>
            <a:pPr lvl="2" fontAlgn="base">
              <a:spcBef>
                <a:spcPct val="0"/>
              </a:spcBef>
              <a:spcAft>
                <a:spcPct val="0"/>
              </a:spcAft>
            </a:pPr>
            <a:r>
              <a:rPr lang="en-US" sz="1600" dirty="0">
                <a:solidFill>
                  <a:srgbClr val="FF0000"/>
                </a:solidFill>
                <a:latin typeface="Arial" charset="0"/>
                <a:cs typeface="Arial" charset="0"/>
              </a:rPr>
              <a:t> {</a:t>
            </a:r>
          </a:p>
          <a:p>
            <a:pPr lvl="2" fontAlgn="base">
              <a:spcBef>
                <a:spcPct val="0"/>
              </a:spcBef>
              <a:spcAft>
                <a:spcPct val="0"/>
              </a:spcAft>
            </a:pPr>
            <a:r>
              <a:rPr lang="en-US" sz="1600" dirty="0">
                <a:solidFill>
                  <a:srgbClr val="FF0000"/>
                </a:solidFill>
                <a:latin typeface="Arial" charset="0"/>
                <a:cs typeface="Arial" charset="0"/>
              </a:rPr>
              <a:t>	 - - - - - - - - - - - - - - - - - - - -</a:t>
            </a:r>
          </a:p>
          <a:p>
            <a:pPr lvl="2" fontAlgn="base">
              <a:spcBef>
                <a:spcPct val="0"/>
              </a:spcBef>
              <a:spcAft>
                <a:spcPct val="0"/>
              </a:spcAft>
            </a:pPr>
            <a:r>
              <a:rPr lang="en-US" sz="1600" dirty="0">
                <a:solidFill>
                  <a:srgbClr val="FF0000"/>
                </a:solidFill>
                <a:latin typeface="Arial" charset="0"/>
                <a:cs typeface="Arial" charset="0"/>
              </a:rPr>
              <a:t> };</a:t>
            </a:r>
          </a:p>
          <a:p>
            <a:pPr lvl="2" fontAlgn="base">
              <a:spcBef>
                <a:spcPct val="0"/>
              </a:spcBef>
              <a:spcAft>
                <a:spcPct val="0"/>
              </a:spcAft>
            </a:pPr>
            <a:r>
              <a:rPr lang="en-US" sz="1600" dirty="0">
                <a:solidFill>
                  <a:srgbClr val="FF0000"/>
                </a:solidFill>
                <a:latin typeface="Arial" charset="0"/>
                <a:cs typeface="Arial" charset="0"/>
              </a:rPr>
              <a:t> </a:t>
            </a:r>
            <a:r>
              <a:rPr lang="en-US" sz="1600" dirty="0" err="1">
                <a:solidFill>
                  <a:srgbClr val="FF0000"/>
                </a:solidFill>
                <a:latin typeface="Arial" charset="0"/>
                <a:cs typeface="Arial" charset="0"/>
              </a:rPr>
              <a:t>struct</a:t>
            </a:r>
            <a:r>
              <a:rPr lang="en-US" sz="1600" dirty="0">
                <a:solidFill>
                  <a:srgbClr val="FF0000"/>
                </a:solidFill>
                <a:latin typeface="Arial" charset="0"/>
                <a:cs typeface="Arial" charset="0"/>
              </a:rPr>
              <a:t> structure2</a:t>
            </a:r>
          </a:p>
          <a:p>
            <a:pPr lvl="2" fontAlgn="base">
              <a:spcBef>
                <a:spcPct val="0"/>
              </a:spcBef>
              <a:spcAft>
                <a:spcPct val="0"/>
              </a:spcAft>
            </a:pPr>
            <a:r>
              <a:rPr lang="en-US" sz="1600" dirty="0">
                <a:solidFill>
                  <a:srgbClr val="FF0000"/>
                </a:solidFill>
                <a:latin typeface="Arial" charset="0"/>
                <a:cs typeface="Arial" charset="0"/>
              </a:rPr>
              <a:t> {</a:t>
            </a:r>
          </a:p>
          <a:p>
            <a:pPr lvl="2" fontAlgn="base">
              <a:spcBef>
                <a:spcPct val="0"/>
              </a:spcBef>
              <a:spcAft>
                <a:spcPct val="0"/>
              </a:spcAft>
            </a:pPr>
            <a:r>
              <a:rPr lang="en-US" sz="1600" dirty="0">
                <a:solidFill>
                  <a:srgbClr val="FF0000"/>
                </a:solidFill>
                <a:latin typeface="Arial" charset="0"/>
                <a:cs typeface="Arial" charset="0"/>
              </a:rPr>
              <a:t>	 - - - - - - - - - - - - - - - - - - - -</a:t>
            </a:r>
          </a:p>
          <a:p>
            <a:pPr lvl="2" fontAlgn="base">
              <a:spcBef>
                <a:spcPct val="0"/>
              </a:spcBef>
              <a:spcAft>
                <a:spcPct val="0"/>
              </a:spcAft>
            </a:pPr>
            <a:r>
              <a:rPr lang="en-US" sz="1600" dirty="0">
                <a:solidFill>
                  <a:srgbClr val="FF0000"/>
                </a:solidFill>
                <a:latin typeface="Arial" charset="0"/>
                <a:cs typeface="Arial" charset="0"/>
              </a:rPr>
              <a:t>	 </a:t>
            </a:r>
            <a:r>
              <a:rPr lang="en-US" sz="1600" dirty="0" err="1">
                <a:solidFill>
                  <a:srgbClr val="FF0000"/>
                </a:solidFill>
                <a:latin typeface="Arial" charset="0"/>
                <a:cs typeface="Arial" charset="0"/>
              </a:rPr>
              <a:t>struct</a:t>
            </a:r>
            <a:r>
              <a:rPr lang="en-US" sz="1600" dirty="0">
                <a:solidFill>
                  <a:srgbClr val="FF0000"/>
                </a:solidFill>
                <a:latin typeface="Arial" charset="0"/>
                <a:cs typeface="Arial" charset="0"/>
              </a:rPr>
              <a:t> structure1 </a:t>
            </a:r>
            <a:r>
              <a:rPr lang="en-US" sz="1600" dirty="0" err="1">
                <a:solidFill>
                  <a:srgbClr val="FF0000"/>
                </a:solidFill>
                <a:latin typeface="Arial" charset="0"/>
                <a:cs typeface="Arial" charset="0"/>
              </a:rPr>
              <a:t>obj</a:t>
            </a:r>
            <a:r>
              <a:rPr lang="en-US" sz="1600" dirty="0">
                <a:solidFill>
                  <a:srgbClr val="FF0000"/>
                </a:solidFill>
                <a:latin typeface="Arial" charset="0"/>
                <a:cs typeface="Arial" charset="0"/>
              </a:rPr>
              <a:t>;</a:t>
            </a:r>
          </a:p>
          <a:p>
            <a:pPr lvl="2" fontAlgn="base">
              <a:spcBef>
                <a:spcPct val="0"/>
              </a:spcBef>
              <a:spcAft>
                <a:spcPct val="0"/>
              </a:spcAft>
            </a:pPr>
            <a:r>
              <a:rPr lang="en-US" sz="1600" dirty="0">
                <a:solidFill>
                  <a:srgbClr val="FF0000"/>
                </a:solidFill>
                <a:latin typeface="Arial" charset="0"/>
                <a:cs typeface="Arial" charset="0"/>
              </a:rPr>
              <a:t> }; </a:t>
            </a:r>
            <a:br>
              <a:rPr lang="en-US" sz="1600" dirty="0">
                <a:solidFill>
                  <a:srgbClr val="FF0000"/>
                </a:solidFill>
                <a:latin typeface="Arial" charset="0"/>
                <a:cs typeface="Arial" charset="0"/>
              </a:rPr>
            </a:br>
            <a:endParaRPr lang="en-US" sz="1600" dirty="0">
              <a:solidFill>
                <a:srgbClr val="FF0000"/>
              </a:solidFill>
              <a:latin typeface="Arial" charset="0"/>
              <a:cs typeface="Arial" charset="0"/>
            </a:endParaRPr>
          </a:p>
        </p:txBody>
      </p:sp>
      <p:sp>
        <p:nvSpPr>
          <p:cNvPr id="5" name="Rectangle 4"/>
          <p:cNvSpPr/>
          <p:nvPr/>
        </p:nvSpPr>
        <p:spPr>
          <a:xfrm>
            <a:off x="6248400" y="3276600"/>
            <a:ext cx="3886200" cy="3416320"/>
          </a:xfrm>
          <a:prstGeom prst="rect">
            <a:avLst/>
          </a:prstGeom>
          <a:ln>
            <a:solidFill>
              <a:schemeClr val="accent1"/>
            </a:solidFill>
          </a:ln>
        </p:spPr>
        <p:txBody>
          <a:bodyPr wrap="square">
            <a:spAutoFit/>
          </a:bodyPr>
          <a:lstStyle/>
          <a:p>
            <a:r>
              <a:rPr lang="en-US" b="1" dirty="0">
                <a:solidFill>
                  <a:srgbClr val="FF0000"/>
                </a:solidFill>
              </a:rPr>
              <a:t>Example :- </a:t>
            </a:r>
          </a:p>
          <a:p>
            <a:pPr lvl="2"/>
            <a:r>
              <a:rPr lang="en-US" dirty="0" err="1">
                <a:solidFill>
                  <a:srgbClr val="FF0000"/>
                </a:solidFill>
              </a:rPr>
              <a:t>struct</a:t>
            </a:r>
            <a:r>
              <a:rPr lang="en-US" dirty="0">
                <a:solidFill>
                  <a:srgbClr val="FF0000"/>
                </a:solidFill>
              </a:rPr>
              <a:t> student</a:t>
            </a:r>
          </a:p>
          <a:p>
            <a:pPr lvl="2"/>
            <a:r>
              <a:rPr lang="en-US" dirty="0">
                <a:solidFill>
                  <a:srgbClr val="FF0000"/>
                </a:solidFill>
              </a:rPr>
              <a:t>{</a:t>
            </a:r>
          </a:p>
          <a:p>
            <a:pPr lvl="2"/>
            <a:r>
              <a:rPr lang="en-US" dirty="0">
                <a:solidFill>
                  <a:srgbClr val="FF0000"/>
                </a:solidFill>
              </a:rPr>
              <a:t>    </a:t>
            </a:r>
            <a:r>
              <a:rPr lang="en-US" dirty="0" err="1">
                <a:solidFill>
                  <a:srgbClr val="FF0000"/>
                </a:solidFill>
              </a:rPr>
              <a:t>struct</a:t>
            </a:r>
            <a:r>
              <a:rPr lang="en-US" dirty="0">
                <a:solidFill>
                  <a:srgbClr val="FF0000"/>
                </a:solidFill>
              </a:rPr>
              <a:t> person</a:t>
            </a:r>
          </a:p>
          <a:p>
            <a:pPr lvl="2"/>
            <a:r>
              <a:rPr lang="en-US" dirty="0">
                <a:solidFill>
                  <a:srgbClr val="FF0000"/>
                </a:solidFill>
              </a:rPr>
              <a:t>    {</a:t>
            </a:r>
          </a:p>
          <a:p>
            <a:pPr lvl="2"/>
            <a:r>
              <a:rPr lang="en-US" dirty="0">
                <a:solidFill>
                  <a:srgbClr val="FF0000"/>
                </a:solidFill>
              </a:rPr>
              <a:t>        char name[20];</a:t>
            </a:r>
          </a:p>
          <a:p>
            <a:pPr lvl="2"/>
            <a:r>
              <a:rPr lang="en-US" dirty="0">
                <a:solidFill>
                  <a:srgbClr val="FF0000"/>
                </a:solidFill>
              </a:rPr>
              <a:t>        </a:t>
            </a:r>
            <a:r>
              <a:rPr lang="en-US" dirty="0" err="1">
                <a:solidFill>
                  <a:srgbClr val="FF0000"/>
                </a:solidFill>
              </a:rPr>
              <a:t>int</a:t>
            </a:r>
            <a:r>
              <a:rPr lang="en-US" dirty="0">
                <a:solidFill>
                  <a:srgbClr val="FF0000"/>
                </a:solidFill>
              </a:rPr>
              <a:t> age;</a:t>
            </a:r>
          </a:p>
          <a:p>
            <a:pPr lvl="2"/>
            <a:r>
              <a:rPr lang="en-US" dirty="0">
                <a:solidFill>
                  <a:srgbClr val="FF0000"/>
                </a:solidFill>
              </a:rPr>
              <a:t>        char dob[10];</a:t>
            </a:r>
          </a:p>
          <a:p>
            <a:pPr lvl="2"/>
            <a:r>
              <a:rPr lang="en-US" dirty="0">
                <a:solidFill>
                  <a:srgbClr val="FF0000"/>
                </a:solidFill>
              </a:rPr>
              <a:t>    } p ;</a:t>
            </a:r>
          </a:p>
          <a:p>
            <a:pPr lvl="2"/>
            <a:r>
              <a:rPr lang="en-US" dirty="0">
                <a:solidFill>
                  <a:srgbClr val="FF0000"/>
                </a:solidFill>
              </a:rPr>
              <a:t>     </a:t>
            </a:r>
            <a:r>
              <a:rPr lang="en-US" dirty="0" err="1">
                <a:solidFill>
                  <a:srgbClr val="FF0000"/>
                </a:solidFill>
              </a:rPr>
              <a:t>int</a:t>
            </a:r>
            <a:r>
              <a:rPr lang="en-US" dirty="0">
                <a:solidFill>
                  <a:srgbClr val="FF0000"/>
                </a:solidFill>
              </a:rPr>
              <a:t> </a:t>
            </a:r>
            <a:r>
              <a:rPr lang="en-US" dirty="0" err="1">
                <a:solidFill>
                  <a:srgbClr val="FF0000"/>
                </a:solidFill>
              </a:rPr>
              <a:t>rollno</a:t>
            </a:r>
            <a:r>
              <a:rPr lang="en-US" dirty="0">
                <a:solidFill>
                  <a:srgbClr val="FF0000"/>
                </a:solidFill>
              </a:rPr>
              <a:t>;</a:t>
            </a:r>
          </a:p>
          <a:p>
            <a:pPr lvl="2"/>
            <a:r>
              <a:rPr lang="en-US" dirty="0">
                <a:solidFill>
                  <a:srgbClr val="FF0000"/>
                </a:solidFill>
              </a:rPr>
              <a:t>    float marks;</a:t>
            </a:r>
          </a:p>
          <a:p>
            <a:pPr lvl="2"/>
            <a:r>
              <a:rPr lang="en-US" dirty="0">
                <a:solidFill>
                  <a:srgbClr val="FF0000"/>
                </a:solidFill>
              </a:rPr>
              <a:t>} </a:t>
            </a:r>
            <a:r>
              <a:rPr lang="en-US" dirty="0" err="1">
                <a:solidFill>
                  <a:srgbClr val="FF0000"/>
                </a:solidFill>
              </a:rPr>
              <a:t>stu</a:t>
            </a:r>
            <a:r>
              <a:rPr lang="en-US" dirty="0">
                <a:solidFill>
                  <a:srgbClr val="FF0000"/>
                </a:solidFill>
              </a:rPr>
              <a:t>;</a:t>
            </a:r>
          </a:p>
        </p:txBody>
      </p:sp>
    </p:spTree>
    <p:extLst>
      <p:ext uri="{BB962C8B-B14F-4D97-AF65-F5344CB8AC3E}">
        <p14:creationId xmlns:p14="http://schemas.microsoft.com/office/powerpoint/2010/main" val="31352357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828800" y="0"/>
            <a:ext cx="8534400" cy="6599214"/>
          </a:xfrm>
          <a:prstGeom prst="rect">
            <a:avLst/>
          </a:prstGeom>
          <a:solidFill>
            <a:schemeClr val="bg1"/>
          </a:solidFill>
          <a:ln w="9525">
            <a:noFill/>
            <a:miter lim="800000"/>
            <a:headEnd/>
            <a:tailEnd/>
          </a:ln>
          <a:effectLst/>
        </p:spPr>
        <p:txBody>
          <a:bodyPr vert="horz" wrap="square" lIns="0" tIns="0" rIns="0" bIns="88872" numCol="1" anchor="ctr" anchorCtr="0" compatLnSpc="1">
            <a:prstTxWarp prst="textNoShape">
              <a:avLst/>
            </a:prstTxWarp>
            <a:spAutoFit/>
          </a:bodyPr>
          <a:lstStyle/>
          <a:p>
            <a:pPr fontAlgn="base">
              <a:spcBef>
                <a:spcPct val="0"/>
              </a:spcBef>
            </a:pPr>
            <a:r>
              <a:rPr lang="en-US" b="1" dirty="0">
                <a:solidFill>
                  <a:srgbClr val="FF0000"/>
                </a:solidFill>
                <a:latin typeface="Andalus" pitchFamily="18" charset="-78"/>
                <a:cs typeface="Andalus" pitchFamily="18" charset="-78"/>
              </a:rPr>
              <a:t>Example for structure within structure or nested structure</a:t>
            </a:r>
          </a:p>
          <a:p>
            <a:pPr eaLnBrk="0" fontAlgn="base" hangingPunct="0">
              <a:spcBef>
                <a:spcPct val="0"/>
              </a:spcBef>
            </a:pPr>
            <a:r>
              <a:rPr lang="en-US" dirty="0">
                <a:solidFill>
                  <a:srgbClr val="FF0000"/>
                </a:solidFill>
                <a:latin typeface="Andalus" pitchFamily="18" charset="-78"/>
                <a:cs typeface="Andalus" pitchFamily="18" charset="-78"/>
              </a:rPr>
              <a:t>#include&lt;</a:t>
            </a:r>
            <a:r>
              <a:rPr lang="en-US" dirty="0" err="1">
                <a:solidFill>
                  <a:srgbClr val="FF0000"/>
                </a:solidFill>
                <a:latin typeface="Andalus" pitchFamily="18" charset="-78"/>
                <a:cs typeface="Andalus" pitchFamily="18" charset="-78"/>
              </a:rPr>
              <a:t>stdio.h</a:t>
            </a:r>
            <a:r>
              <a:rPr lang="en-US" dirty="0">
                <a:solidFill>
                  <a:srgbClr val="FF0000"/>
                </a:solidFill>
                <a:latin typeface="Andalus" pitchFamily="18" charset="-78"/>
                <a:cs typeface="Andalus" pitchFamily="18" charset="-78"/>
              </a:rPr>
              <a:t>&gt; </a:t>
            </a:r>
          </a:p>
          <a:p>
            <a:pPr lvl="2" eaLnBrk="0" fontAlgn="base" hangingPunct="0">
              <a:spcBef>
                <a:spcPct val="0"/>
              </a:spcBef>
              <a:spcAft>
                <a:spcPts val="600"/>
              </a:spcAft>
            </a:pPr>
            <a:r>
              <a:rPr lang="en-US" dirty="0" err="1">
                <a:solidFill>
                  <a:srgbClr val="FF0000"/>
                </a:solidFill>
                <a:latin typeface="Andalus" pitchFamily="18" charset="-78"/>
                <a:cs typeface="Andalus" pitchFamily="18" charset="-78"/>
              </a:rPr>
              <a:t>struct</a:t>
            </a:r>
            <a:r>
              <a:rPr lang="en-US" dirty="0">
                <a:solidFill>
                  <a:srgbClr val="FF0000"/>
                </a:solidFill>
                <a:latin typeface="Andalus" pitchFamily="18" charset="-78"/>
                <a:cs typeface="Andalus" pitchFamily="18" charset="-78"/>
              </a:rPr>
              <a:t> Address </a:t>
            </a:r>
          </a:p>
          <a:p>
            <a:pPr lvl="2" eaLnBrk="0" fontAlgn="base" hangingPunct="0">
              <a:spcBef>
                <a:spcPct val="0"/>
              </a:spcBef>
              <a:spcAft>
                <a:spcPts val="600"/>
              </a:spcAft>
            </a:pPr>
            <a:r>
              <a:rPr lang="en-US" dirty="0">
                <a:solidFill>
                  <a:srgbClr val="FF0000"/>
                </a:solidFill>
                <a:latin typeface="Andalus" pitchFamily="18" charset="-78"/>
                <a:cs typeface="Andalus" pitchFamily="18" charset="-78"/>
              </a:rPr>
              <a:t>{ </a:t>
            </a:r>
          </a:p>
          <a:p>
            <a:pPr lvl="3" eaLnBrk="0" fontAlgn="base" hangingPunct="0">
              <a:spcBef>
                <a:spcPct val="0"/>
              </a:spcBef>
              <a:spcAft>
                <a:spcPts val="600"/>
              </a:spcAft>
            </a:pPr>
            <a:r>
              <a:rPr lang="en-US" dirty="0">
                <a:solidFill>
                  <a:srgbClr val="FF0000"/>
                </a:solidFill>
                <a:latin typeface="Andalus" pitchFamily="18" charset="-78"/>
                <a:cs typeface="Andalus" pitchFamily="18" charset="-78"/>
              </a:rPr>
              <a:t>char </a:t>
            </a:r>
            <a:r>
              <a:rPr lang="en-US" dirty="0" err="1">
                <a:solidFill>
                  <a:srgbClr val="FF0000"/>
                </a:solidFill>
                <a:latin typeface="Andalus" pitchFamily="18" charset="-78"/>
                <a:cs typeface="Andalus" pitchFamily="18" charset="-78"/>
              </a:rPr>
              <a:t>HouseNo</a:t>
            </a:r>
            <a:r>
              <a:rPr lang="en-US" dirty="0">
                <a:solidFill>
                  <a:srgbClr val="FF0000"/>
                </a:solidFill>
                <a:latin typeface="Andalus" pitchFamily="18" charset="-78"/>
                <a:cs typeface="Andalus" pitchFamily="18" charset="-78"/>
              </a:rPr>
              <a:t>[25];</a:t>
            </a:r>
          </a:p>
          <a:p>
            <a:pPr lvl="3" eaLnBrk="0" fontAlgn="base" hangingPunct="0">
              <a:spcBef>
                <a:spcPct val="0"/>
              </a:spcBef>
            </a:pPr>
            <a:r>
              <a:rPr lang="en-US" dirty="0">
                <a:solidFill>
                  <a:srgbClr val="FF0000"/>
                </a:solidFill>
                <a:latin typeface="Andalus" pitchFamily="18" charset="-78"/>
                <a:cs typeface="Andalus" pitchFamily="18" charset="-78"/>
              </a:rPr>
              <a:t> char City[25];</a:t>
            </a:r>
          </a:p>
          <a:p>
            <a:pPr lvl="3" eaLnBrk="0" fontAlgn="base" hangingPunct="0">
              <a:spcBef>
                <a:spcPct val="0"/>
              </a:spcBef>
            </a:pPr>
            <a:r>
              <a:rPr lang="en-US" dirty="0">
                <a:solidFill>
                  <a:srgbClr val="FF0000"/>
                </a:solidFill>
                <a:latin typeface="Andalus" pitchFamily="18" charset="-78"/>
                <a:cs typeface="Andalus" pitchFamily="18" charset="-78"/>
              </a:rPr>
              <a:t> char </a:t>
            </a:r>
            <a:r>
              <a:rPr lang="en-US" dirty="0" err="1">
                <a:solidFill>
                  <a:srgbClr val="FF0000"/>
                </a:solidFill>
                <a:latin typeface="Andalus" pitchFamily="18" charset="-78"/>
                <a:cs typeface="Andalus" pitchFamily="18" charset="-78"/>
              </a:rPr>
              <a:t>PinCode</a:t>
            </a:r>
            <a:r>
              <a:rPr lang="en-US" dirty="0">
                <a:solidFill>
                  <a:srgbClr val="FF0000"/>
                </a:solidFill>
                <a:latin typeface="Andalus" pitchFamily="18" charset="-78"/>
                <a:cs typeface="Andalus" pitchFamily="18" charset="-78"/>
              </a:rPr>
              <a:t>[25]; </a:t>
            </a:r>
          </a:p>
          <a:p>
            <a:pPr lvl="2" eaLnBrk="0" fontAlgn="base" hangingPunct="0">
              <a:spcBef>
                <a:spcPct val="0"/>
              </a:spcBef>
              <a:spcAft>
                <a:spcPts val="600"/>
              </a:spcAft>
            </a:pPr>
            <a:r>
              <a:rPr lang="en-US" dirty="0">
                <a:solidFill>
                  <a:srgbClr val="FF0000"/>
                </a:solidFill>
                <a:latin typeface="Andalus" pitchFamily="18" charset="-78"/>
                <a:cs typeface="Andalus" pitchFamily="18" charset="-78"/>
              </a:rPr>
              <a:t>}; </a:t>
            </a:r>
          </a:p>
          <a:p>
            <a:pPr lvl="2" eaLnBrk="0" fontAlgn="base" hangingPunct="0">
              <a:spcBef>
                <a:spcPct val="0"/>
              </a:spcBef>
            </a:pPr>
            <a:r>
              <a:rPr lang="en-US" dirty="0" err="1">
                <a:solidFill>
                  <a:srgbClr val="FF0000"/>
                </a:solidFill>
                <a:latin typeface="Andalus" pitchFamily="18" charset="-78"/>
                <a:cs typeface="Andalus" pitchFamily="18" charset="-78"/>
              </a:rPr>
              <a:t>struct</a:t>
            </a:r>
            <a:r>
              <a:rPr lang="en-US" dirty="0">
                <a:solidFill>
                  <a:srgbClr val="FF0000"/>
                </a:solidFill>
                <a:latin typeface="Andalus" pitchFamily="18" charset="-78"/>
                <a:cs typeface="Andalus" pitchFamily="18" charset="-78"/>
              </a:rPr>
              <a:t> Employee </a:t>
            </a:r>
          </a:p>
          <a:p>
            <a:pPr lvl="2" eaLnBrk="0" fontAlgn="base" hangingPunct="0">
              <a:spcBef>
                <a:spcPct val="0"/>
              </a:spcBef>
            </a:pPr>
            <a:r>
              <a:rPr lang="en-US" dirty="0">
                <a:solidFill>
                  <a:srgbClr val="FF0000"/>
                </a:solidFill>
                <a:latin typeface="Andalus" pitchFamily="18" charset="-78"/>
                <a:cs typeface="Andalus" pitchFamily="18" charset="-78"/>
              </a:rPr>
              <a:t>{ </a:t>
            </a:r>
          </a:p>
          <a:p>
            <a:pPr lvl="3" eaLnBrk="0" fontAlgn="base" hangingPunct="0">
              <a:spcBef>
                <a:spcPct val="0"/>
              </a:spcBef>
            </a:pPr>
            <a:r>
              <a:rPr lang="en-US" dirty="0" err="1">
                <a:solidFill>
                  <a:srgbClr val="FF0000"/>
                </a:solidFill>
                <a:latin typeface="Andalus" pitchFamily="18" charset="-78"/>
                <a:cs typeface="Andalus" pitchFamily="18" charset="-78"/>
              </a:rPr>
              <a:t>int</a:t>
            </a:r>
            <a:r>
              <a:rPr lang="en-US" dirty="0">
                <a:solidFill>
                  <a:srgbClr val="FF0000"/>
                </a:solidFill>
                <a:latin typeface="Andalus" pitchFamily="18" charset="-78"/>
                <a:cs typeface="Andalus" pitchFamily="18" charset="-78"/>
              </a:rPr>
              <a:t> Id;</a:t>
            </a:r>
          </a:p>
          <a:p>
            <a:pPr lvl="3" eaLnBrk="0" fontAlgn="base" hangingPunct="0">
              <a:spcBef>
                <a:spcPct val="0"/>
              </a:spcBef>
            </a:pPr>
            <a:r>
              <a:rPr lang="en-US" dirty="0">
                <a:solidFill>
                  <a:srgbClr val="FF0000"/>
                </a:solidFill>
                <a:latin typeface="Andalus" pitchFamily="18" charset="-78"/>
                <a:cs typeface="Andalus" pitchFamily="18" charset="-78"/>
              </a:rPr>
              <a:t> char Name[25]; </a:t>
            </a:r>
          </a:p>
          <a:p>
            <a:pPr lvl="3" eaLnBrk="0" fontAlgn="base" hangingPunct="0">
              <a:spcBef>
                <a:spcPct val="0"/>
              </a:spcBef>
            </a:pPr>
            <a:r>
              <a:rPr lang="en-US" dirty="0">
                <a:solidFill>
                  <a:srgbClr val="FF0000"/>
                </a:solidFill>
                <a:latin typeface="Andalus" pitchFamily="18" charset="-78"/>
                <a:cs typeface="Andalus" pitchFamily="18" charset="-78"/>
              </a:rPr>
              <a:t>float Salary;</a:t>
            </a:r>
          </a:p>
          <a:p>
            <a:pPr lvl="3" eaLnBrk="0" fontAlgn="base" hangingPunct="0">
              <a:spcBef>
                <a:spcPct val="0"/>
              </a:spcBef>
            </a:pPr>
            <a:r>
              <a:rPr lang="en-US" dirty="0">
                <a:solidFill>
                  <a:srgbClr val="FF0000"/>
                </a:solidFill>
                <a:latin typeface="Andalus" pitchFamily="18" charset="-78"/>
                <a:cs typeface="Andalus" pitchFamily="18" charset="-78"/>
              </a:rPr>
              <a:t> </a:t>
            </a:r>
            <a:r>
              <a:rPr lang="en-US" dirty="0" err="1">
                <a:solidFill>
                  <a:srgbClr val="FF0000"/>
                </a:solidFill>
                <a:latin typeface="Andalus" pitchFamily="18" charset="-78"/>
                <a:cs typeface="Andalus" pitchFamily="18" charset="-78"/>
              </a:rPr>
              <a:t>struct</a:t>
            </a:r>
            <a:r>
              <a:rPr lang="en-US" dirty="0">
                <a:solidFill>
                  <a:srgbClr val="FF0000"/>
                </a:solidFill>
                <a:latin typeface="Andalus" pitchFamily="18" charset="-78"/>
                <a:cs typeface="Andalus" pitchFamily="18" charset="-78"/>
              </a:rPr>
              <a:t> Address Add;    //Add is address structure variable</a:t>
            </a:r>
          </a:p>
          <a:p>
            <a:pPr lvl="2" eaLnBrk="0" fontAlgn="base" hangingPunct="0">
              <a:spcBef>
                <a:spcPct val="0"/>
              </a:spcBef>
            </a:pPr>
            <a:r>
              <a:rPr lang="en-US" dirty="0">
                <a:solidFill>
                  <a:srgbClr val="FF0000"/>
                </a:solidFill>
                <a:latin typeface="Andalus" pitchFamily="18" charset="-78"/>
                <a:cs typeface="Andalus" pitchFamily="18" charset="-78"/>
              </a:rPr>
              <a:t>};</a:t>
            </a:r>
          </a:p>
          <a:p>
            <a:pPr lvl="1" eaLnBrk="0" fontAlgn="base" hangingPunct="0">
              <a:spcBef>
                <a:spcPct val="0"/>
              </a:spcBef>
              <a:spcAft>
                <a:spcPts val="600"/>
              </a:spcAft>
            </a:pPr>
            <a:r>
              <a:rPr lang="en-US" dirty="0">
                <a:solidFill>
                  <a:srgbClr val="FF0000"/>
                </a:solidFill>
                <a:latin typeface="Andalus" pitchFamily="18" charset="-78"/>
                <a:cs typeface="Andalus" pitchFamily="18" charset="-78"/>
              </a:rPr>
              <a:t>void main() </a:t>
            </a:r>
          </a:p>
          <a:p>
            <a:pPr lvl="1" eaLnBrk="0" fontAlgn="base" hangingPunct="0">
              <a:spcBef>
                <a:spcPct val="0"/>
              </a:spcBef>
              <a:spcAft>
                <a:spcPts val="600"/>
              </a:spcAft>
            </a:pPr>
            <a:r>
              <a:rPr lang="en-US" dirty="0">
                <a:solidFill>
                  <a:srgbClr val="FF0000"/>
                </a:solidFill>
                <a:latin typeface="Andalus" pitchFamily="18" charset="-78"/>
                <a:cs typeface="Andalus" pitchFamily="18" charset="-78"/>
              </a:rPr>
              <a:t>{</a:t>
            </a:r>
          </a:p>
          <a:p>
            <a:pPr lvl="2" eaLnBrk="0" fontAlgn="base" hangingPunct="0">
              <a:spcBef>
                <a:spcPct val="0"/>
              </a:spcBef>
              <a:spcAft>
                <a:spcPts val="600"/>
              </a:spcAft>
            </a:pPr>
            <a:r>
              <a:rPr lang="en-US" dirty="0">
                <a:solidFill>
                  <a:srgbClr val="FF0000"/>
                </a:solidFill>
                <a:latin typeface="Andalus" pitchFamily="18" charset="-78"/>
                <a:cs typeface="Andalus" pitchFamily="18" charset="-78"/>
              </a:rPr>
              <a:t>  </a:t>
            </a:r>
            <a:r>
              <a:rPr lang="en-US" dirty="0" err="1">
                <a:solidFill>
                  <a:srgbClr val="FF0000"/>
                </a:solidFill>
                <a:latin typeface="Andalus" pitchFamily="18" charset="-78"/>
                <a:cs typeface="Andalus" pitchFamily="18" charset="-78"/>
              </a:rPr>
              <a:t>int</a:t>
            </a:r>
            <a:r>
              <a:rPr lang="en-US" dirty="0">
                <a:solidFill>
                  <a:srgbClr val="FF0000"/>
                </a:solidFill>
                <a:latin typeface="Andalus" pitchFamily="18" charset="-78"/>
                <a:cs typeface="Andalus" pitchFamily="18" charset="-78"/>
              </a:rPr>
              <a:t>  </a:t>
            </a:r>
            <a:r>
              <a:rPr lang="en-US" dirty="0" err="1">
                <a:solidFill>
                  <a:srgbClr val="FF0000"/>
                </a:solidFill>
                <a:latin typeface="Andalus" pitchFamily="18" charset="-78"/>
                <a:cs typeface="Andalus" pitchFamily="18" charset="-78"/>
              </a:rPr>
              <a:t>i</a:t>
            </a:r>
            <a:r>
              <a:rPr lang="en-US" dirty="0">
                <a:solidFill>
                  <a:srgbClr val="FF0000"/>
                </a:solidFill>
                <a:latin typeface="Andalus" pitchFamily="18" charset="-78"/>
                <a:cs typeface="Andalus" pitchFamily="18" charset="-78"/>
              </a:rPr>
              <a:t>;    </a:t>
            </a:r>
          </a:p>
          <a:p>
            <a:pPr lvl="2" eaLnBrk="0" fontAlgn="base" hangingPunct="0">
              <a:spcBef>
                <a:spcPct val="0"/>
              </a:spcBef>
              <a:spcAft>
                <a:spcPts val="600"/>
              </a:spcAft>
            </a:pPr>
            <a:r>
              <a:rPr lang="en-US" dirty="0">
                <a:solidFill>
                  <a:srgbClr val="FF0000"/>
                </a:solidFill>
                <a:latin typeface="Andalus" pitchFamily="18" charset="-78"/>
                <a:cs typeface="Andalus" pitchFamily="18" charset="-78"/>
              </a:rPr>
              <a:t>  </a:t>
            </a:r>
            <a:r>
              <a:rPr lang="en-US" dirty="0" err="1">
                <a:solidFill>
                  <a:srgbClr val="FF0000"/>
                </a:solidFill>
                <a:latin typeface="Andalus" pitchFamily="18" charset="-78"/>
                <a:cs typeface="Andalus" pitchFamily="18" charset="-78"/>
              </a:rPr>
              <a:t>struct</a:t>
            </a:r>
            <a:r>
              <a:rPr lang="en-US" dirty="0">
                <a:solidFill>
                  <a:srgbClr val="FF0000"/>
                </a:solidFill>
                <a:latin typeface="Andalus" pitchFamily="18" charset="-78"/>
                <a:cs typeface="Andalus" pitchFamily="18" charset="-78"/>
              </a:rPr>
              <a:t> Employee E;     //  E is Employee Structure variable</a:t>
            </a:r>
          </a:p>
          <a:p>
            <a:pPr lvl="2" eaLnBrk="0" fontAlgn="base" hangingPunct="0">
              <a:spcBef>
                <a:spcPct val="0"/>
              </a:spcBef>
              <a:spcAft>
                <a:spcPts val="600"/>
              </a:spcAft>
            </a:pPr>
            <a:r>
              <a:rPr lang="en-US" dirty="0">
                <a:solidFill>
                  <a:srgbClr val="FF0000"/>
                </a:solidFill>
                <a:latin typeface="Andalus" pitchFamily="18" charset="-78"/>
                <a:cs typeface="Andalus" pitchFamily="18" charset="-78"/>
              </a:rPr>
              <a:t>  </a:t>
            </a:r>
            <a:r>
              <a:rPr lang="en-US" dirty="0" err="1">
                <a:solidFill>
                  <a:srgbClr val="FF0000"/>
                </a:solidFill>
                <a:latin typeface="Andalus" pitchFamily="18" charset="-78"/>
                <a:cs typeface="Andalus" pitchFamily="18" charset="-78"/>
              </a:rPr>
              <a:t>printf</a:t>
            </a:r>
            <a:r>
              <a:rPr lang="en-US" dirty="0">
                <a:solidFill>
                  <a:srgbClr val="FF0000"/>
                </a:solidFill>
                <a:latin typeface="Andalus" pitchFamily="18" charset="-78"/>
                <a:cs typeface="Andalus" pitchFamily="18" charset="-78"/>
              </a:rPr>
              <a:t>("\n\</a:t>
            </a:r>
            <a:r>
              <a:rPr lang="en-US" dirty="0" err="1">
                <a:solidFill>
                  <a:srgbClr val="FF0000"/>
                </a:solidFill>
                <a:latin typeface="Andalus" pitchFamily="18" charset="-78"/>
                <a:cs typeface="Andalus" pitchFamily="18" charset="-78"/>
              </a:rPr>
              <a:t>tEnter</a:t>
            </a:r>
            <a:r>
              <a:rPr lang="en-US" dirty="0">
                <a:solidFill>
                  <a:srgbClr val="FF0000"/>
                </a:solidFill>
                <a:latin typeface="Andalus" pitchFamily="18" charset="-78"/>
                <a:cs typeface="Andalus" pitchFamily="18" charset="-78"/>
              </a:rPr>
              <a:t> Employee Id : ");</a:t>
            </a:r>
          </a:p>
          <a:p>
            <a:pPr lvl="2" eaLnBrk="0" fontAlgn="base" hangingPunct="0">
              <a:spcBef>
                <a:spcPct val="0"/>
              </a:spcBef>
              <a:spcAft>
                <a:spcPts val="600"/>
              </a:spcAft>
            </a:pPr>
            <a:r>
              <a:rPr lang="en-US" dirty="0">
                <a:solidFill>
                  <a:srgbClr val="FF0000"/>
                </a:solidFill>
                <a:latin typeface="Andalus" pitchFamily="18" charset="-78"/>
                <a:cs typeface="Andalus" pitchFamily="18" charset="-78"/>
              </a:rPr>
              <a:t> </a:t>
            </a:r>
            <a:r>
              <a:rPr lang="en-US" dirty="0" err="1">
                <a:solidFill>
                  <a:srgbClr val="FF0000"/>
                </a:solidFill>
                <a:latin typeface="Andalus" pitchFamily="18" charset="-78"/>
                <a:cs typeface="Andalus" pitchFamily="18" charset="-78"/>
              </a:rPr>
              <a:t>scanf</a:t>
            </a:r>
            <a:r>
              <a:rPr lang="en-US" dirty="0">
                <a:solidFill>
                  <a:srgbClr val="FF0000"/>
                </a:solidFill>
                <a:latin typeface="Andalus" pitchFamily="18" charset="-78"/>
                <a:cs typeface="Andalus" pitchFamily="18" charset="-78"/>
              </a:rPr>
              <a:t>("%</a:t>
            </a:r>
            <a:r>
              <a:rPr lang="en-US" dirty="0" err="1">
                <a:solidFill>
                  <a:srgbClr val="FF0000"/>
                </a:solidFill>
                <a:latin typeface="Andalus" pitchFamily="18" charset="-78"/>
                <a:cs typeface="Andalus" pitchFamily="18" charset="-78"/>
              </a:rPr>
              <a:t>d",&amp;E.Id</a:t>
            </a:r>
            <a:r>
              <a:rPr lang="en-US" dirty="0">
                <a:solidFill>
                  <a:srgbClr val="FF0000"/>
                </a:solidFill>
                <a:latin typeface="Andalus" pitchFamily="18" charset="-78"/>
                <a:cs typeface="Andalus" pitchFamily="18" charset="-78"/>
              </a:rPr>
              <a:t>); </a:t>
            </a:r>
          </a:p>
        </p:txBody>
      </p:sp>
    </p:spTree>
    <p:extLst>
      <p:ext uri="{BB962C8B-B14F-4D97-AF65-F5344CB8AC3E}">
        <p14:creationId xmlns:p14="http://schemas.microsoft.com/office/powerpoint/2010/main" val="548724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152400"/>
            <a:ext cx="3200400" cy="762000"/>
          </a:xfrm>
        </p:spPr>
        <p:txBody>
          <a:bodyPr>
            <a:normAutofit/>
          </a:bodyPr>
          <a:lstStyle/>
          <a:p>
            <a:r>
              <a:rPr lang="en-US" sz="4000" b="1" dirty="0"/>
              <a:t>FUNCTION</a:t>
            </a:r>
          </a:p>
        </p:txBody>
      </p:sp>
      <p:sp>
        <p:nvSpPr>
          <p:cNvPr id="3" name="Subtitle 2"/>
          <p:cNvSpPr>
            <a:spLocks noGrp="1"/>
          </p:cNvSpPr>
          <p:nvPr>
            <p:ph type="subTitle" idx="1"/>
          </p:nvPr>
        </p:nvSpPr>
        <p:spPr>
          <a:xfrm>
            <a:off x="2133600" y="304800"/>
            <a:ext cx="8610600" cy="5410200"/>
          </a:xfrm>
        </p:spPr>
        <p:txBody>
          <a:bodyPr>
            <a:noAutofit/>
          </a:bodyPr>
          <a:lstStyle/>
          <a:p>
            <a:pPr algn="l">
              <a:lnSpc>
                <a:spcPct val="150000"/>
              </a:lnSpc>
              <a:spcBef>
                <a:spcPts val="0"/>
              </a:spcBef>
              <a:buFont typeface="Arial" pitchFamily="34" charset="0"/>
              <a:buChar char="•"/>
            </a:pPr>
            <a:r>
              <a:rPr lang="en-US" dirty="0"/>
              <a:t>A function is a block of code that performs a particular task.</a:t>
            </a:r>
          </a:p>
          <a:p>
            <a:pPr algn="l">
              <a:lnSpc>
                <a:spcPct val="150000"/>
              </a:lnSpc>
              <a:spcBef>
                <a:spcPts val="0"/>
              </a:spcBef>
              <a:buFont typeface="Arial" pitchFamily="34" charset="0"/>
              <a:buChar char="•"/>
            </a:pPr>
            <a:r>
              <a:rPr lang="en-US" dirty="0"/>
              <a:t>A function is a set of statements that take inputs, do some specific computation and produces output.</a:t>
            </a:r>
          </a:p>
          <a:p>
            <a:pPr algn="l">
              <a:lnSpc>
                <a:spcPct val="150000"/>
              </a:lnSpc>
              <a:spcBef>
                <a:spcPts val="0"/>
              </a:spcBef>
              <a:buFont typeface="Arial" pitchFamily="34" charset="0"/>
              <a:buChar char="•"/>
            </a:pPr>
            <a:r>
              <a:rPr lang="en-US" dirty="0"/>
              <a:t> Every C program has at least one function, which is </a:t>
            </a:r>
            <a:r>
              <a:rPr lang="en-US" b="1" dirty="0"/>
              <a:t>main()</a:t>
            </a:r>
            <a:r>
              <a:rPr lang="en-US" dirty="0"/>
              <a:t>, and all the most trivial programs can define additional functions.</a:t>
            </a:r>
          </a:p>
          <a:p>
            <a:pPr marL="342900" indent="-342900" algn="l">
              <a:lnSpc>
                <a:spcPct val="150000"/>
              </a:lnSpc>
              <a:spcBef>
                <a:spcPts val="0"/>
              </a:spcBef>
              <a:buFont typeface="Wingdings" panose="05000000000000000000" pitchFamily="2" charset="2"/>
              <a:buChar char="v"/>
            </a:pPr>
            <a:r>
              <a:rPr lang="en-US" b="1" dirty="0"/>
              <a:t>Why we need functions in C</a:t>
            </a:r>
            <a:endParaRPr lang="en-US" dirty="0"/>
          </a:p>
          <a:p>
            <a:pPr algn="l">
              <a:lnSpc>
                <a:spcPct val="150000"/>
              </a:lnSpc>
              <a:spcBef>
                <a:spcPts val="0"/>
              </a:spcBef>
            </a:pPr>
            <a:r>
              <a:rPr lang="en-US" sz="2200" dirty="0"/>
              <a:t>a) To improve the readability of code.</a:t>
            </a:r>
            <a:br>
              <a:rPr lang="en-US" sz="2200" dirty="0"/>
            </a:br>
            <a:r>
              <a:rPr lang="en-US" sz="2200" dirty="0"/>
              <a:t>b) Improves the reusability of the code, same function can be used in any program rather than writing the same code from scratch.</a:t>
            </a:r>
            <a:br>
              <a:rPr lang="en-US" sz="2200" dirty="0"/>
            </a:br>
            <a:r>
              <a:rPr lang="en-US" sz="2200" dirty="0"/>
              <a:t>c) Debugging of the code would be easier if you use functions, as errors are easy to be traced.</a:t>
            </a:r>
            <a:br>
              <a:rPr lang="en-US" sz="2200" dirty="0"/>
            </a:br>
            <a:r>
              <a:rPr lang="en-US" sz="2200" dirty="0"/>
              <a:t>d) Reduces the size of the code, duplicate set of statements. </a:t>
            </a:r>
          </a:p>
          <a:p>
            <a:pPr algn="l">
              <a:lnSpc>
                <a:spcPct val="150000"/>
              </a:lnSpc>
              <a:spcBef>
                <a:spcPts val="0"/>
              </a:spcBef>
              <a:buFont typeface="Arial" pitchFamily="34" charset="0"/>
              <a:buChar char="•"/>
            </a:pPr>
            <a:endParaRPr lang="en-US" dirty="0"/>
          </a:p>
          <a:p>
            <a:pPr algn="l">
              <a:lnSpc>
                <a:spcPct val="150000"/>
              </a:lnSpc>
              <a:spcBef>
                <a:spcPts val="0"/>
              </a:spcBef>
              <a:buFont typeface="Arial" pitchFamily="34" charset="0"/>
              <a:buChar char="•"/>
            </a:pPr>
            <a:endParaRPr lang="en-US" dirty="0"/>
          </a:p>
        </p:txBody>
      </p:sp>
    </p:spTree>
    <p:extLst>
      <p:ext uri="{BB962C8B-B14F-4D97-AF65-F5344CB8AC3E}">
        <p14:creationId xmlns:p14="http://schemas.microsoft.com/office/powerpoint/2010/main" val="36425341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76201"/>
            <a:ext cx="8001000" cy="6740307"/>
          </a:xfrm>
          <a:prstGeom prst="rect">
            <a:avLst/>
          </a:prstGeom>
        </p:spPr>
        <p:txBody>
          <a:bodyPr wrap="square">
            <a:spAutoFit/>
          </a:bodyPr>
          <a:lstStyle/>
          <a:p>
            <a:pPr lvl="2" eaLnBrk="0" fontAlgn="base" hangingPunct="0">
              <a:spcBef>
                <a:spcPct val="0"/>
              </a:spcBef>
              <a:spcAft>
                <a:spcPts val="600"/>
              </a:spcAft>
            </a:pPr>
            <a:r>
              <a:rPr lang="en-US" dirty="0" err="1">
                <a:solidFill>
                  <a:srgbClr val="FF0000"/>
                </a:solidFill>
                <a:latin typeface="Andalus" pitchFamily="18" charset="-78"/>
                <a:cs typeface="Andalus" pitchFamily="18" charset="-78"/>
              </a:rPr>
              <a:t>printf</a:t>
            </a:r>
            <a:r>
              <a:rPr lang="en-US" dirty="0">
                <a:solidFill>
                  <a:srgbClr val="FF0000"/>
                </a:solidFill>
                <a:latin typeface="Andalus" pitchFamily="18" charset="-78"/>
                <a:cs typeface="Andalus" pitchFamily="18" charset="-78"/>
              </a:rPr>
              <a:t>("\n\</a:t>
            </a:r>
            <a:r>
              <a:rPr lang="en-US" dirty="0" err="1">
                <a:solidFill>
                  <a:srgbClr val="FF0000"/>
                </a:solidFill>
                <a:latin typeface="Andalus" pitchFamily="18" charset="-78"/>
                <a:cs typeface="Andalus" pitchFamily="18" charset="-78"/>
              </a:rPr>
              <a:t>tEnter</a:t>
            </a:r>
            <a:r>
              <a:rPr lang="en-US" dirty="0">
                <a:solidFill>
                  <a:srgbClr val="FF0000"/>
                </a:solidFill>
                <a:latin typeface="Andalus" pitchFamily="18" charset="-78"/>
                <a:cs typeface="Andalus" pitchFamily="18" charset="-78"/>
              </a:rPr>
              <a:t> Employee Name : "); </a:t>
            </a:r>
          </a:p>
          <a:p>
            <a:pPr lvl="2" eaLnBrk="0" fontAlgn="base" hangingPunct="0">
              <a:spcBef>
                <a:spcPct val="0"/>
              </a:spcBef>
              <a:spcAft>
                <a:spcPts val="600"/>
              </a:spcAft>
            </a:pPr>
            <a:r>
              <a:rPr lang="en-US" dirty="0" err="1">
                <a:solidFill>
                  <a:srgbClr val="FF0000"/>
                </a:solidFill>
                <a:latin typeface="Andalus" pitchFamily="18" charset="-78"/>
                <a:cs typeface="Andalus" pitchFamily="18" charset="-78"/>
              </a:rPr>
              <a:t>scanf</a:t>
            </a:r>
            <a:r>
              <a:rPr lang="en-US" dirty="0">
                <a:solidFill>
                  <a:srgbClr val="FF0000"/>
                </a:solidFill>
                <a:latin typeface="Andalus" pitchFamily="18" charset="-78"/>
                <a:cs typeface="Andalus" pitchFamily="18" charset="-78"/>
              </a:rPr>
              <a:t>("%</a:t>
            </a:r>
            <a:r>
              <a:rPr lang="en-US" dirty="0" err="1">
                <a:solidFill>
                  <a:srgbClr val="FF0000"/>
                </a:solidFill>
                <a:latin typeface="Andalus" pitchFamily="18" charset="-78"/>
                <a:cs typeface="Andalus" pitchFamily="18" charset="-78"/>
              </a:rPr>
              <a:t>s",&amp;E.Name</a:t>
            </a:r>
            <a:r>
              <a:rPr lang="en-US" dirty="0">
                <a:solidFill>
                  <a:srgbClr val="FF0000"/>
                </a:solidFill>
                <a:latin typeface="Andalus" pitchFamily="18" charset="-78"/>
                <a:cs typeface="Andalus" pitchFamily="18" charset="-78"/>
              </a:rPr>
              <a:t>); </a:t>
            </a:r>
          </a:p>
          <a:p>
            <a:pPr lvl="2" eaLnBrk="0" fontAlgn="base" hangingPunct="0">
              <a:spcBef>
                <a:spcPct val="0"/>
              </a:spcBef>
              <a:spcAft>
                <a:spcPts val="600"/>
              </a:spcAft>
            </a:pPr>
            <a:r>
              <a:rPr lang="en-US" dirty="0" err="1">
                <a:solidFill>
                  <a:srgbClr val="FF0000"/>
                </a:solidFill>
                <a:latin typeface="Andalus" pitchFamily="18" charset="-78"/>
                <a:cs typeface="Andalus" pitchFamily="18" charset="-78"/>
              </a:rPr>
              <a:t>printf</a:t>
            </a:r>
            <a:r>
              <a:rPr lang="en-US" dirty="0">
                <a:solidFill>
                  <a:srgbClr val="FF0000"/>
                </a:solidFill>
                <a:latin typeface="Andalus" pitchFamily="18" charset="-78"/>
                <a:cs typeface="Andalus" pitchFamily="18" charset="-78"/>
              </a:rPr>
              <a:t>("\n\</a:t>
            </a:r>
            <a:r>
              <a:rPr lang="en-US" dirty="0" err="1">
                <a:solidFill>
                  <a:srgbClr val="FF0000"/>
                </a:solidFill>
                <a:latin typeface="Andalus" pitchFamily="18" charset="-78"/>
                <a:cs typeface="Andalus" pitchFamily="18" charset="-78"/>
              </a:rPr>
              <a:t>tEnter</a:t>
            </a:r>
            <a:r>
              <a:rPr lang="en-US" dirty="0">
                <a:solidFill>
                  <a:srgbClr val="FF0000"/>
                </a:solidFill>
                <a:latin typeface="Andalus" pitchFamily="18" charset="-78"/>
                <a:cs typeface="Andalus" pitchFamily="18" charset="-78"/>
              </a:rPr>
              <a:t> Employee Salary : "); </a:t>
            </a:r>
          </a:p>
          <a:p>
            <a:pPr lvl="1" eaLnBrk="0" fontAlgn="base" hangingPunct="0">
              <a:spcBef>
                <a:spcPct val="0"/>
              </a:spcBef>
              <a:spcAft>
                <a:spcPts val="600"/>
              </a:spcAft>
            </a:pPr>
            <a:r>
              <a:rPr lang="en-US" dirty="0">
                <a:solidFill>
                  <a:srgbClr val="FF0000"/>
                </a:solidFill>
                <a:latin typeface="Andalus" pitchFamily="18" charset="-78"/>
                <a:cs typeface="Andalus" pitchFamily="18" charset="-78"/>
              </a:rPr>
              <a:t>         </a:t>
            </a:r>
            <a:r>
              <a:rPr lang="en-US" dirty="0" err="1">
                <a:solidFill>
                  <a:srgbClr val="FF0000"/>
                </a:solidFill>
                <a:latin typeface="Andalus" pitchFamily="18" charset="-78"/>
                <a:cs typeface="Andalus" pitchFamily="18" charset="-78"/>
              </a:rPr>
              <a:t>scanf</a:t>
            </a:r>
            <a:r>
              <a:rPr lang="en-US" dirty="0">
                <a:solidFill>
                  <a:srgbClr val="FF0000"/>
                </a:solidFill>
                <a:latin typeface="Andalus" pitchFamily="18" charset="-78"/>
                <a:cs typeface="Andalus" pitchFamily="18" charset="-78"/>
              </a:rPr>
              <a:t>("%</a:t>
            </a:r>
            <a:r>
              <a:rPr lang="en-US" dirty="0" err="1">
                <a:solidFill>
                  <a:srgbClr val="FF0000"/>
                </a:solidFill>
                <a:latin typeface="Andalus" pitchFamily="18" charset="-78"/>
                <a:cs typeface="Andalus" pitchFamily="18" charset="-78"/>
              </a:rPr>
              <a:t>f",&amp;E.Salary</a:t>
            </a:r>
            <a:r>
              <a:rPr lang="en-US" dirty="0">
                <a:solidFill>
                  <a:srgbClr val="FF0000"/>
                </a:solidFill>
                <a:latin typeface="Andalus" pitchFamily="18" charset="-78"/>
                <a:cs typeface="Andalus" pitchFamily="18" charset="-78"/>
              </a:rPr>
              <a:t>); </a:t>
            </a:r>
          </a:p>
          <a:p>
            <a:pPr lvl="2" eaLnBrk="0" fontAlgn="base" hangingPunct="0">
              <a:spcBef>
                <a:spcPct val="0"/>
              </a:spcBef>
              <a:spcAft>
                <a:spcPts val="600"/>
              </a:spcAft>
            </a:pPr>
            <a:r>
              <a:rPr lang="en-US" dirty="0" err="1">
                <a:solidFill>
                  <a:srgbClr val="FF0000"/>
                </a:solidFill>
                <a:latin typeface="Andalus" pitchFamily="18" charset="-78"/>
                <a:cs typeface="Andalus" pitchFamily="18" charset="-78"/>
              </a:rPr>
              <a:t>printf</a:t>
            </a:r>
            <a:r>
              <a:rPr lang="en-US" dirty="0">
                <a:solidFill>
                  <a:srgbClr val="FF0000"/>
                </a:solidFill>
                <a:latin typeface="Andalus" pitchFamily="18" charset="-78"/>
                <a:cs typeface="Andalus" pitchFamily="18" charset="-78"/>
              </a:rPr>
              <a:t>("\n\</a:t>
            </a:r>
            <a:r>
              <a:rPr lang="en-US" dirty="0" err="1">
                <a:solidFill>
                  <a:srgbClr val="FF0000"/>
                </a:solidFill>
                <a:latin typeface="Andalus" pitchFamily="18" charset="-78"/>
                <a:cs typeface="Andalus" pitchFamily="18" charset="-78"/>
              </a:rPr>
              <a:t>tEnter</a:t>
            </a:r>
            <a:r>
              <a:rPr lang="en-US" dirty="0">
                <a:solidFill>
                  <a:srgbClr val="FF0000"/>
                </a:solidFill>
                <a:latin typeface="Andalus" pitchFamily="18" charset="-78"/>
                <a:cs typeface="Andalus" pitchFamily="18" charset="-78"/>
              </a:rPr>
              <a:t> Employee House No : "); </a:t>
            </a:r>
          </a:p>
          <a:p>
            <a:pPr lvl="2" eaLnBrk="0" fontAlgn="base" hangingPunct="0">
              <a:spcBef>
                <a:spcPct val="0"/>
              </a:spcBef>
              <a:spcAft>
                <a:spcPts val="600"/>
              </a:spcAft>
            </a:pPr>
            <a:r>
              <a:rPr lang="en-US" dirty="0" err="1">
                <a:solidFill>
                  <a:srgbClr val="FF0000"/>
                </a:solidFill>
                <a:latin typeface="Andalus" pitchFamily="18" charset="-78"/>
                <a:cs typeface="Andalus" pitchFamily="18" charset="-78"/>
              </a:rPr>
              <a:t>scanf</a:t>
            </a:r>
            <a:r>
              <a:rPr lang="en-US" dirty="0">
                <a:solidFill>
                  <a:srgbClr val="FF0000"/>
                </a:solidFill>
                <a:latin typeface="Andalus" pitchFamily="18" charset="-78"/>
                <a:cs typeface="Andalus" pitchFamily="18" charset="-78"/>
              </a:rPr>
              <a:t>("%</a:t>
            </a:r>
            <a:r>
              <a:rPr lang="en-US" dirty="0" err="1">
                <a:solidFill>
                  <a:srgbClr val="FF0000"/>
                </a:solidFill>
                <a:latin typeface="Andalus" pitchFamily="18" charset="-78"/>
                <a:cs typeface="Andalus" pitchFamily="18" charset="-78"/>
              </a:rPr>
              <a:t>s",&amp;E.Add.HouseNo</a:t>
            </a:r>
            <a:r>
              <a:rPr lang="en-US" dirty="0">
                <a:solidFill>
                  <a:srgbClr val="FF0000"/>
                </a:solidFill>
                <a:latin typeface="Andalus" pitchFamily="18" charset="-78"/>
                <a:cs typeface="Andalus" pitchFamily="18" charset="-78"/>
              </a:rPr>
              <a:t>); </a:t>
            </a:r>
          </a:p>
          <a:p>
            <a:pPr lvl="2" eaLnBrk="0" fontAlgn="base" hangingPunct="0">
              <a:spcBef>
                <a:spcPct val="0"/>
              </a:spcBef>
              <a:spcAft>
                <a:spcPts val="600"/>
              </a:spcAft>
            </a:pPr>
            <a:r>
              <a:rPr lang="en-US" dirty="0" err="1">
                <a:solidFill>
                  <a:srgbClr val="FF0000"/>
                </a:solidFill>
                <a:latin typeface="Andalus" pitchFamily="18" charset="-78"/>
                <a:cs typeface="Andalus" pitchFamily="18" charset="-78"/>
              </a:rPr>
              <a:t>printf</a:t>
            </a:r>
            <a:r>
              <a:rPr lang="en-US" dirty="0">
                <a:solidFill>
                  <a:srgbClr val="FF0000"/>
                </a:solidFill>
                <a:latin typeface="Andalus" pitchFamily="18" charset="-78"/>
                <a:cs typeface="Andalus" pitchFamily="18" charset="-78"/>
              </a:rPr>
              <a:t>("\n\</a:t>
            </a:r>
            <a:r>
              <a:rPr lang="en-US" dirty="0" err="1">
                <a:solidFill>
                  <a:srgbClr val="FF0000"/>
                </a:solidFill>
                <a:latin typeface="Andalus" pitchFamily="18" charset="-78"/>
                <a:cs typeface="Andalus" pitchFamily="18" charset="-78"/>
              </a:rPr>
              <a:t>tEnter</a:t>
            </a:r>
            <a:r>
              <a:rPr lang="en-US" dirty="0">
                <a:solidFill>
                  <a:srgbClr val="FF0000"/>
                </a:solidFill>
                <a:latin typeface="Andalus" pitchFamily="18" charset="-78"/>
                <a:cs typeface="Andalus" pitchFamily="18" charset="-78"/>
              </a:rPr>
              <a:t> Employee City : "); </a:t>
            </a:r>
          </a:p>
          <a:p>
            <a:pPr lvl="2" eaLnBrk="0" fontAlgn="base" hangingPunct="0">
              <a:spcBef>
                <a:spcPct val="0"/>
              </a:spcBef>
              <a:spcAft>
                <a:spcPts val="600"/>
              </a:spcAft>
            </a:pPr>
            <a:r>
              <a:rPr lang="en-US" dirty="0" err="1">
                <a:solidFill>
                  <a:srgbClr val="FF0000"/>
                </a:solidFill>
                <a:latin typeface="Andalus" pitchFamily="18" charset="-78"/>
                <a:cs typeface="Andalus" pitchFamily="18" charset="-78"/>
              </a:rPr>
              <a:t>scanf</a:t>
            </a:r>
            <a:r>
              <a:rPr lang="en-US" dirty="0">
                <a:solidFill>
                  <a:srgbClr val="FF0000"/>
                </a:solidFill>
                <a:latin typeface="Andalus" pitchFamily="18" charset="-78"/>
                <a:cs typeface="Andalus" pitchFamily="18" charset="-78"/>
              </a:rPr>
              <a:t>("%</a:t>
            </a:r>
            <a:r>
              <a:rPr lang="en-US" dirty="0" err="1">
                <a:solidFill>
                  <a:srgbClr val="FF0000"/>
                </a:solidFill>
                <a:latin typeface="Andalus" pitchFamily="18" charset="-78"/>
                <a:cs typeface="Andalus" pitchFamily="18" charset="-78"/>
              </a:rPr>
              <a:t>s",&amp;E.Add.City</a:t>
            </a:r>
            <a:r>
              <a:rPr lang="en-US" dirty="0">
                <a:solidFill>
                  <a:srgbClr val="FF0000"/>
                </a:solidFill>
                <a:latin typeface="Andalus" pitchFamily="18" charset="-78"/>
                <a:cs typeface="Andalus" pitchFamily="18" charset="-78"/>
              </a:rPr>
              <a:t>); </a:t>
            </a:r>
          </a:p>
          <a:p>
            <a:pPr lvl="2" eaLnBrk="0" fontAlgn="base" hangingPunct="0">
              <a:spcBef>
                <a:spcPct val="0"/>
              </a:spcBef>
              <a:spcAft>
                <a:spcPts val="600"/>
              </a:spcAft>
            </a:pPr>
            <a:r>
              <a:rPr lang="en-US" dirty="0" err="1">
                <a:solidFill>
                  <a:srgbClr val="FF0000"/>
                </a:solidFill>
                <a:latin typeface="Andalus" pitchFamily="18" charset="-78"/>
                <a:cs typeface="Andalus" pitchFamily="18" charset="-78"/>
              </a:rPr>
              <a:t>printf</a:t>
            </a:r>
            <a:r>
              <a:rPr lang="en-US" dirty="0">
                <a:solidFill>
                  <a:srgbClr val="FF0000"/>
                </a:solidFill>
                <a:latin typeface="Andalus" pitchFamily="18" charset="-78"/>
                <a:cs typeface="Andalus" pitchFamily="18" charset="-78"/>
              </a:rPr>
              <a:t>("\n\</a:t>
            </a:r>
            <a:r>
              <a:rPr lang="en-US" dirty="0" err="1">
                <a:solidFill>
                  <a:srgbClr val="FF0000"/>
                </a:solidFill>
                <a:latin typeface="Andalus" pitchFamily="18" charset="-78"/>
                <a:cs typeface="Andalus" pitchFamily="18" charset="-78"/>
              </a:rPr>
              <a:t>tEnter</a:t>
            </a:r>
            <a:r>
              <a:rPr lang="en-US" dirty="0">
                <a:solidFill>
                  <a:srgbClr val="FF0000"/>
                </a:solidFill>
                <a:latin typeface="Andalus" pitchFamily="18" charset="-78"/>
                <a:cs typeface="Andalus" pitchFamily="18" charset="-78"/>
              </a:rPr>
              <a:t> Employee House No : "); </a:t>
            </a:r>
          </a:p>
          <a:p>
            <a:pPr lvl="2" eaLnBrk="0" fontAlgn="base" hangingPunct="0">
              <a:spcBef>
                <a:spcPct val="0"/>
              </a:spcBef>
              <a:spcAft>
                <a:spcPts val="600"/>
              </a:spcAft>
            </a:pPr>
            <a:r>
              <a:rPr lang="en-US" dirty="0" err="1">
                <a:solidFill>
                  <a:srgbClr val="FF0000"/>
                </a:solidFill>
                <a:latin typeface="Andalus" pitchFamily="18" charset="-78"/>
                <a:cs typeface="Andalus" pitchFamily="18" charset="-78"/>
              </a:rPr>
              <a:t>scanf</a:t>
            </a:r>
            <a:r>
              <a:rPr lang="en-US" dirty="0">
                <a:solidFill>
                  <a:srgbClr val="FF0000"/>
                </a:solidFill>
                <a:latin typeface="Andalus" pitchFamily="18" charset="-78"/>
                <a:cs typeface="Andalus" pitchFamily="18" charset="-78"/>
              </a:rPr>
              <a:t>("%</a:t>
            </a:r>
            <a:r>
              <a:rPr lang="en-US" dirty="0" err="1">
                <a:solidFill>
                  <a:srgbClr val="FF0000"/>
                </a:solidFill>
                <a:latin typeface="Andalus" pitchFamily="18" charset="-78"/>
                <a:cs typeface="Andalus" pitchFamily="18" charset="-78"/>
              </a:rPr>
              <a:t>s",&amp;E.Add.PinCode</a:t>
            </a:r>
            <a:r>
              <a:rPr lang="en-US" dirty="0">
                <a:solidFill>
                  <a:srgbClr val="FF0000"/>
                </a:solidFill>
                <a:latin typeface="Andalus" pitchFamily="18" charset="-78"/>
                <a:cs typeface="Andalus" pitchFamily="18" charset="-78"/>
              </a:rPr>
              <a:t>); </a:t>
            </a:r>
          </a:p>
          <a:p>
            <a:pPr lvl="2" eaLnBrk="0" fontAlgn="base" hangingPunct="0">
              <a:spcBef>
                <a:spcPct val="0"/>
              </a:spcBef>
              <a:spcAft>
                <a:spcPts val="600"/>
              </a:spcAft>
            </a:pPr>
            <a:r>
              <a:rPr lang="en-US" dirty="0" err="1">
                <a:solidFill>
                  <a:srgbClr val="FF0000"/>
                </a:solidFill>
                <a:latin typeface="Andalus" pitchFamily="18" charset="-78"/>
                <a:cs typeface="Andalus" pitchFamily="18" charset="-78"/>
              </a:rPr>
              <a:t>printf</a:t>
            </a:r>
            <a:r>
              <a:rPr lang="en-US" dirty="0">
                <a:solidFill>
                  <a:srgbClr val="FF0000"/>
                </a:solidFill>
                <a:latin typeface="Andalus" pitchFamily="18" charset="-78"/>
                <a:cs typeface="Andalus" pitchFamily="18" charset="-78"/>
              </a:rPr>
              <a:t>("\</a:t>
            </a:r>
            <a:r>
              <a:rPr lang="en-US" dirty="0" err="1">
                <a:solidFill>
                  <a:srgbClr val="FF0000"/>
                </a:solidFill>
                <a:latin typeface="Andalus" pitchFamily="18" charset="-78"/>
                <a:cs typeface="Andalus" pitchFamily="18" charset="-78"/>
              </a:rPr>
              <a:t>nDetails</a:t>
            </a:r>
            <a:r>
              <a:rPr lang="en-US" dirty="0">
                <a:solidFill>
                  <a:srgbClr val="FF0000"/>
                </a:solidFill>
                <a:latin typeface="Andalus" pitchFamily="18" charset="-78"/>
                <a:cs typeface="Andalus" pitchFamily="18" charset="-78"/>
              </a:rPr>
              <a:t> of Employees"); </a:t>
            </a:r>
          </a:p>
          <a:p>
            <a:pPr lvl="2" eaLnBrk="0" fontAlgn="base" hangingPunct="0">
              <a:spcBef>
                <a:spcPct val="0"/>
              </a:spcBef>
              <a:spcAft>
                <a:spcPts val="600"/>
              </a:spcAft>
            </a:pPr>
            <a:r>
              <a:rPr lang="en-US" dirty="0" err="1">
                <a:solidFill>
                  <a:srgbClr val="FF0000"/>
                </a:solidFill>
                <a:latin typeface="Andalus" pitchFamily="18" charset="-78"/>
                <a:cs typeface="Andalus" pitchFamily="18" charset="-78"/>
              </a:rPr>
              <a:t>printf</a:t>
            </a:r>
            <a:r>
              <a:rPr lang="en-US" dirty="0">
                <a:solidFill>
                  <a:srgbClr val="FF0000"/>
                </a:solidFill>
                <a:latin typeface="Andalus" pitchFamily="18" charset="-78"/>
                <a:cs typeface="Andalus" pitchFamily="18" charset="-78"/>
              </a:rPr>
              <a:t>("\n\</a:t>
            </a:r>
            <a:r>
              <a:rPr lang="en-US" dirty="0" err="1">
                <a:solidFill>
                  <a:srgbClr val="FF0000"/>
                </a:solidFill>
                <a:latin typeface="Andalus" pitchFamily="18" charset="-78"/>
                <a:cs typeface="Andalus" pitchFamily="18" charset="-78"/>
              </a:rPr>
              <a:t>tEmployee</a:t>
            </a:r>
            <a:r>
              <a:rPr lang="en-US" dirty="0">
                <a:solidFill>
                  <a:srgbClr val="FF0000"/>
                </a:solidFill>
                <a:latin typeface="Andalus" pitchFamily="18" charset="-78"/>
                <a:cs typeface="Andalus" pitchFamily="18" charset="-78"/>
              </a:rPr>
              <a:t> Id : %</a:t>
            </a:r>
            <a:r>
              <a:rPr lang="en-US" dirty="0" err="1">
                <a:solidFill>
                  <a:srgbClr val="FF0000"/>
                </a:solidFill>
                <a:latin typeface="Andalus" pitchFamily="18" charset="-78"/>
                <a:cs typeface="Andalus" pitchFamily="18" charset="-78"/>
              </a:rPr>
              <a:t>d",E.Id</a:t>
            </a:r>
            <a:r>
              <a:rPr lang="en-US" dirty="0">
                <a:solidFill>
                  <a:srgbClr val="FF0000"/>
                </a:solidFill>
                <a:latin typeface="Andalus" pitchFamily="18" charset="-78"/>
                <a:cs typeface="Andalus" pitchFamily="18" charset="-78"/>
              </a:rPr>
              <a:t>); </a:t>
            </a:r>
          </a:p>
          <a:p>
            <a:pPr lvl="2" eaLnBrk="0" fontAlgn="base" hangingPunct="0">
              <a:spcBef>
                <a:spcPct val="0"/>
              </a:spcBef>
              <a:spcAft>
                <a:spcPts val="600"/>
              </a:spcAft>
            </a:pPr>
            <a:r>
              <a:rPr lang="en-US" dirty="0" err="1">
                <a:solidFill>
                  <a:srgbClr val="FF0000"/>
                </a:solidFill>
                <a:latin typeface="Andalus" pitchFamily="18" charset="-78"/>
                <a:cs typeface="Andalus" pitchFamily="18" charset="-78"/>
              </a:rPr>
              <a:t>printf</a:t>
            </a:r>
            <a:r>
              <a:rPr lang="en-US" dirty="0">
                <a:solidFill>
                  <a:srgbClr val="FF0000"/>
                </a:solidFill>
                <a:latin typeface="Andalus" pitchFamily="18" charset="-78"/>
                <a:cs typeface="Andalus" pitchFamily="18" charset="-78"/>
              </a:rPr>
              <a:t>("\n\</a:t>
            </a:r>
            <a:r>
              <a:rPr lang="en-US" dirty="0" err="1">
                <a:solidFill>
                  <a:srgbClr val="FF0000"/>
                </a:solidFill>
                <a:latin typeface="Andalus" pitchFamily="18" charset="-78"/>
                <a:cs typeface="Andalus" pitchFamily="18" charset="-78"/>
              </a:rPr>
              <a:t>tEmployee</a:t>
            </a:r>
            <a:r>
              <a:rPr lang="en-US" dirty="0">
                <a:solidFill>
                  <a:srgbClr val="FF0000"/>
                </a:solidFill>
                <a:latin typeface="Andalus" pitchFamily="18" charset="-78"/>
                <a:cs typeface="Andalus" pitchFamily="18" charset="-78"/>
              </a:rPr>
              <a:t> Name : %</a:t>
            </a:r>
            <a:r>
              <a:rPr lang="en-US" dirty="0" err="1">
                <a:solidFill>
                  <a:srgbClr val="FF0000"/>
                </a:solidFill>
                <a:latin typeface="Andalus" pitchFamily="18" charset="-78"/>
                <a:cs typeface="Andalus" pitchFamily="18" charset="-78"/>
              </a:rPr>
              <a:t>s",E.Name</a:t>
            </a:r>
            <a:r>
              <a:rPr lang="en-US" dirty="0">
                <a:solidFill>
                  <a:srgbClr val="FF0000"/>
                </a:solidFill>
                <a:latin typeface="Andalus" pitchFamily="18" charset="-78"/>
                <a:cs typeface="Andalus" pitchFamily="18" charset="-78"/>
              </a:rPr>
              <a:t>); </a:t>
            </a:r>
          </a:p>
          <a:p>
            <a:pPr lvl="2" eaLnBrk="0" fontAlgn="base" hangingPunct="0">
              <a:spcBef>
                <a:spcPct val="0"/>
              </a:spcBef>
              <a:spcAft>
                <a:spcPts val="600"/>
              </a:spcAft>
            </a:pPr>
            <a:r>
              <a:rPr lang="en-US" dirty="0" err="1">
                <a:solidFill>
                  <a:srgbClr val="FF0000"/>
                </a:solidFill>
                <a:latin typeface="Andalus" pitchFamily="18" charset="-78"/>
                <a:cs typeface="Andalus" pitchFamily="18" charset="-78"/>
              </a:rPr>
              <a:t>printf</a:t>
            </a:r>
            <a:r>
              <a:rPr lang="en-US" dirty="0">
                <a:solidFill>
                  <a:srgbClr val="FF0000"/>
                </a:solidFill>
                <a:latin typeface="Andalus" pitchFamily="18" charset="-78"/>
                <a:cs typeface="Andalus" pitchFamily="18" charset="-78"/>
              </a:rPr>
              <a:t>("\n\</a:t>
            </a:r>
            <a:r>
              <a:rPr lang="en-US" dirty="0" err="1">
                <a:solidFill>
                  <a:srgbClr val="FF0000"/>
                </a:solidFill>
                <a:latin typeface="Andalus" pitchFamily="18" charset="-78"/>
                <a:cs typeface="Andalus" pitchFamily="18" charset="-78"/>
              </a:rPr>
              <a:t>tEmployee</a:t>
            </a:r>
            <a:r>
              <a:rPr lang="en-US" dirty="0">
                <a:solidFill>
                  <a:srgbClr val="FF0000"/>
                </a:solidFill>
                <a:latin typeface="Andalus" pitchFamily="18" charset="-78"/>
                <a:cs typeface="Andalus" pitchFamily="18" charset="-78"/>
              </a:rPr>
              <a:t> Salary : %</a:t>
            </a:r>
            <a:r>
              <a:rPr lang="en-US" dirty="0" err="1">
                <a:solidFill>
                  <a:srgbClr val="FF0000"/>
                </a:solidFill>
                <a:latin typeface="Andalus" pitchFamily="18" charset="-78"/>
                <a:cs typeface="Andalus" pitchFamily="18" charset="-78"/>
              </a:rPr>
              <a:t>f",E.Salary</a:t>
            </a:r>
            <a:r>
              <a:rPr lang="en-US" dirty="0">
                <a:solidFill>
                  <a:srgbClr val="FF0000"/>
                </a:solidFill>
                <a:latin typeface="Andalus" pitchFamily="18" charset="-78"/>
                <a:cs typeface="Andalus" pitchFamily="18" charset="-78"/>
              </a:rPr>
              <a:t>); </a:t>
            </a:r>
          </a:p>
          <a:p>
            <a:pPr lvl="2" eaLnBrk="0" fontAlgn="base" hangingPunct="0">
              <a:spcBef>
                <a:spcPct val="0"/>
              </a:spcBef>
              <a:spcAft>
                <a:spcPts val="600"/>
              </a:spcAft>
            </a:pPr>
            <a:r>
              <a:rPr lang="en-US" dirty="0" err="1">
                <a:solidFill>
                  <a:srgbClr val="FF0000"/>
                </a:solidFill>
                <a:latin typeface="Andalus" pitchFamily="18" charset="-78"/>
                <a:cs typeface="Andalus" pitchFamily="18" charset="-78"/>
              </a:rPr>
              <a:t>printf</a:t>
            </a:r>
            <a:r>
              <a:rPr lang="en-US" dirty="0">
                <a:solidFill>
                  <a:srgbClr val="FF0000"/>
                </a:solidFill>
                <a:latin typeface="Andalus" pitchFamily="18" charset="-78"/>
                <a:cs typeface="Andalus" pitchFamily="18" charset="-78"/>
              </a:rPr>
              <a:t>("\n\</a:t>
            </a:r>
            <a:r>
              <a:rPr lang="en-US" dirty="0" err="1">
                <a:solidFill>
                  <a:srgbClr val="FF0000"/>
                </a:solidFill>
                <a:latin typeface="Andalus" pitchFamily="18" charset="-78"/>
                <a:cs typeface="Andalus" pitchFamily="18" charset="-78"/>
              </a:rPr>
              <a:t>tEmployee</a:t>
            </a:r>
            <a:r>
              <a:rPr lang="en-US" dirty="0">
                <a:solidFill>
                  <a:srgbClr val="FF0000"/>
                </a:solidFill>
                <a:latin typeface="Andalus" pitchFamily="18" charset="-78"/>
                <a:cs typeface="Andalus" pitchFamily="18" charset="-78"/>
              </a:rPr>
              <a:t> House No : %</a:t>
            </a:r>
            <a:r>
              <a:rPr lang="en-US" dirty="0" err="1">
                <a:solidFill>
                  <a:srgbClr val="FF0000"/>
                </a:solidFill>
                <a:latin typeface="Andalus" pitchFamily="18" charset="-78"/>
                <a:cs typeface="Andalus" pitchFamily="18" charset="-78"/>
              </a:rPr>
              <a:t>s",E.Add.HouseNo</a:t>
            </a:r>
            <a:r>
              <a:rPr lang="en-US" dirty="0">
                <a:solidFill>
                  <a:srgbClr val="FF0000"/>
                </a:solidFill>
                <a:latin typeface="Andalus" pitchFamily="18" charset="-78"/>
                <a:cs typeface="Andalus" pitchFamily="18" charset="-78"/>
              </a:rPr>
              <a:t>); </a:t>
            </a:r>
          </a:p>
          <a:p>
            <a:pPr lvl="2" eaLnBrk="0" fontAlgn="base" hangingPunct="0">
              <a:spcBef>
                <a:spcPct val="0"/>
              </a:spcBef>
              <a:spcAft>
                <a:spcPts val="600"/>
              </a:spcAft>
            </a:pPr>
            <a:r>
              <a:rPr lang="en-US" dirty="0" err="1">
                <a:solidFill>
                  <a:srgbClr val="FF0000"/>
                </a:solidFill>
                <a:latin typeface="Andalus" pitchFamily="18" charset="-78"/>
                <a:cs typeface="Andalus" pitchFamily="18" charset="-78"/>
              </a:rPr>
              <a:t>printf</a:t>
            </a:r>
            <a:r>
              <a:rPr lang="en-US" dirty="0">
                <a:solidFill>
                  <a:srgbClr val="FF0000"/>
                </a:solidFill>
                <a:latin typeface="Andalus" pitchFamily="18" charset="-78"/>
                <a:cs typeface="Andalus" pitchFamily="18" charset="-78"/>
              </a:rPr>
              <a:t>("\n\</a:t>
            </a:r>
            <a:r>
              <a:rPr lang="en-US" dirty="0" err="1">
                <a:solidFill>
                  <a:srgbClr val="FF0000"/>
                </a:solidFill>
                <a:latin typeface="Andalus" pitchFamily="18" charset="-78"/>
                <a:cs typeface="Andalus" pitchFamily="18" charset="-78"/>
              </a:rPr>
              <a:t>tEmployee</a:t>
            </a:r>
            <a:r>
              <a:rPr lang="en-US" dirty="0">
                <a:solidFill>
                  <a:srgbClr val="FF0000"/>
                </a:solidFill>
                <a:latin typeface="Andalus" pitchFamily="18" charset="-78"/>
                <a:cs typeface="Andalus" pitchFamily="18" charset="-78"/>
              </a:rPr>
              <a:t> City : %</a:t>
            </a:r>
            <a:r>
              <a:rPr lang="en-US" dirty="0" err="1">
                <a:solidFill>
                  <a:srgbClr val="FF0000"/>
                </a:solidFill>
                <a:latin typeface="Andalus" pitchFamily="18" charset="-78"/>
                <a:cs typeface="Andalus" pitchFamily="18" charset="-78"/>
              </a:rPr>
              <a:t>s",E.Add.City</a:t>
            </a:r>
            <a:r>
              <a:rPr lang="en-US" dirty="0">
                <a:solidFill>
                  <a:srgbClr val="FF0000"/>
                </a:solidFill>
                <a:latin typeface="Andalus" pitchFamily="18" charset="-78"/>
                <a:cs typeface="Andalus" pitchFamily="18" charset="-78"/>
              </a:rPr>
              <a:t>); </a:t>
            </a:r>
          </a:p>
          <a:p>
            <a:pPr lvl="2" eaLnBrk="0" fontAlgn="base" hangingPunct="0">
              <a:spcBef>
                <a:spcPct val="0"/>
              </a:spcBef>
              <a:spcAft>
                <a:spcPts val="600"/>
              </a:spcAft>
            </a:pPr>
            <a:r>
              <a:rPr lang="en-US" dirty="0" err="1">
                <a:solidFill>
                  <a:srgbClr val="FF0000"/>
                </a:solidFill>
                <a:latin typeface="Andalus" pitchFamily="18" charset="-78"/>
                <a:cs typeface="Andalus" pitchFamily="18" charset="-78"/>
              </a:rPr>
              <a:t>printf</a:t>
            </a:r>
            <a:r>
              <a:rPr lang="en-US" dirty="0">
                <a:solidFill>
                  <a:srgbClr val="FF0000"/>
                </a:solidFill>
                <a:latin typeface="Andalus" pitchFamily="18" charset="-78"/>
                <a:cs typeface="Andalus" pitchFamily="18" charset="-78"/>
              </a:rPr>
              <a:t>("\n\</a:t>
            </a:r>
            <a:r>
              <a:rPr lang="en-US" dirty="0" err="1">
                <a:solidFill>
                  <a:srgbClr val="FF0000"/>
                </a:solidFill>
                <a:latin typeface="Andalus" pitchFamily="18" charset="-78"/>
                <a:cs typeface="Andalus" pitchFamily="18" charset="-78"/>
              </a:rPr>
              <a:t>tEmployee</a:t>
            </a:r>
            <a:r>
              <a:rPr lang="en-US" dirty="0">
                <a:solidFill>
                  <a:srgbClr val="FF0000"/>
                </a:solidFill>
                <a:latin typeface="Andalus" pitchFamily="18" charset="-78"/>
                <a:cs typeface="Andalus" pitchFamily="18" charset="-78"/>
              </a:rPr>
              <a:t> House No : %</a:t>
            </a:r>
            <a:r>
              <a:rPr lang="en-US" dirty="0" err="1">
                <a:solidFill>
                  <a:srgbClr val="FF0000"/>
                </a:solidFill>
                <a:latin typeface="Andalus" pitchFamily="18" charset="-78"/>
                <a:cs typeface="Andalus" pitchFamily="18" charset="-78"/>
              </a:rPr>
              <a:t>s",E.Add.PinCode</a:t>
            </a:r>
            <a:r>
              <a:rPr lang="en-US" dirty="0">
                <a:solidFill>
                  <a:srgbClr val="FF0000"/>
                </a:solidFill>
                <a:latin typeface="Andalus" pitchFamily="18" charset="-78"/>
                <a:cs typeface="Andalus" pitchFamily="18" charset="-78"/>
              </a:rPr>
              <a:t>); </a:t>
            </a:r>
          </a:p>
          <a:p>
            <a:pPr lvl="2" eaLnBrk="0" fontAlgn="base" hangingPunct="0">
              <a:spcBef>
                <a:spcPct val="0"/>
              </a:spcBef>
              <a:spcAft>
                <a:spcPts val="600"/>
              </a:spcAft>
            </a:pPr>
            <a:r>
              <a:rPr lang="en-US" dirty="0" err="1">
                <a:solidFill>
                  <a:srgbClr val="FF0000"/>
                </a:solidFill>
                <a:latin typeface="Andalus" pitchFamily="18" charset="-78"/>
                <a:cs typeface="Andalus" pitchFamily="18" charset="-78"/>
              </a:rPr>
              <a:t>getch</a:t>
            </a:r>
            <a:r>
              <a:rPr lang="en-US" dirty="0">
                <a:solidFill>
                  <a:srgbClr val="FF0000"/>
                </a:solidFill>
                <a:latin typeface="Andalus" pitchFamily="18" charset="-78"/>
                <a:cs typeface="Andalus" pitchFamily="18" charset="-78"/>
              </a:rPr>
              <a:t>();</a:t>
            </a:r>
          </a:p>
          <a:p>
            <a:pPr eaLnBrk="0" fontAlgn="base" hangingPunct="0">
              <a:spcBef>
                <a:spcPct val="0"/>
              </a:spcBef>
              <a:spcAft>
                <a:spcPts val="600"/>
              </a:spcAft>
            </a:pPr>
            <a:r>
              <a:rPr lang="en-US" dirty="0">
                <a:solidFill>
                  <a:srgbClr val="FF0000"/>
                </a:solidFill>
                <a:latin typeface="Andalus" pitchFamily="18" charset="-78"/>
                <a:cs typeface="Andalus" pitchFamily="18" charset="-78"/>
              </a:rPr>
              <a:t>} </a:t>
            </a:r>
          </a:p>
        </p:txBody>
      </p:sp>
    </p:spTree>
    <p:extLst>
      <p:ext uri="{BB962C8B-B14F-4D97-AF65-F5344CB8AC3E}">
        <p14:creationId xmlns:p14="http://schemas.microsoft.com/office/powerpoint/2010/main" val="24674025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304800"/>
            <a:ext cx="8534400" cy="4154984"/>
          </a:xfrm>
          <a:prstGeom prst="rect">
            <a:avLst/>
          </a:prstGeom>
        </p:spPr>
        <p:txBody>
          <a:bodyPr wrap="square">
            <a:spAutoFit/>
          </a:bodyPr>
          <a:lstStyle/>
          <a:p>
            <a:pPr>
              <a:spcAft>
                <a:spcPts val="1200"/>
              </a:spcAft>
            </a:pPr>
            <a:r>
              <a:rPr lang="en-US" dirty="0"/>
              <a:t>	An array of structures in C can be defined as the collection of multiple n  structures variables where each variable contains information about different entities. The array of structures in C are used to store information about multiple entities of different data types.</a:t>
            </a:r>
          </a:p>
          <a:p>
            <a:pPr>
              <a:spcAft>
                <a:spcPts val="1200"/>
              </a:spcAft>
            </a:pPr>
            <a:r>
              <a:rPr lang="en-US" dirty="0"/>
              <a:t>	Declaring an array of structure is same as declaring an array of fundamental types.  Since an array is a collection of elements of the same type. In an array of structures,   each element of an array is of the structure type.</a:t>
            </a:r>
          </a:p>
          <a:p>
            <a:pPr>
              <a:spcAft>
                <a:spcPts val="1200"/>
              </a:spcAft>
            </a:pPr>
            <a:r>
              <a:rPr lang="en-US" dirty="0"/>
              <a:t>	Structure is used to store the information of One particular object but if we need to store such 100 objects then Array of Structure is used.</a:t>
            </a:r>
          </a:p>
          <a:p>
            <a:pPr>
              <a:spcAft>
                <a:spcPts val="1200"/>
              </a:spcAft>
            </a:pPr>
            <a:r>
              <a:rPr lang="en-US" dirty="0"/>
              <a:t>	Structure is collection of different data type. An object of structure represents a single record in memory, if we want more than one record of structure type, we have to create an array of structure or object. As we know, an array is a collection of similar type, therefore an array can be of structure type.</a:t>
            </a:r>
          </a:p>
        </p:txBody>
      </p:sp>
      <p:sp>
        <p:nvSpPr>
          <p:cNvPr id="3" name="Rectangle 2"/>
          <p:cNvSpPr/>
          <p:nvPr/>
        </p:nvSpPr>
        <p:spPr>
          <a:xfrm>
            <a:off x="4800601" y="0"/>
            <a:ext cx="2429127" cy="369332"/>
          </a:xfrm>
          <a:prstGeom prst="rect">
            <a:avLst/>
          </a:prstGeom>
        </p:spPr>
        <p:txBody>
          <a:bodyPr wrap="none">
            <a:spAutoFit/>
          </a:bodyPr>
          <a:lstStyle/>
          <a:p>
            <a:pPr algn="ctr"/>
            <a:r>
              <a:rPr lang="en-US" b="1" dirty="0"/>
              <a:t>ARRAY OF STRUCTURES</a:t>
            </a:r>
          </a:p>
        </p:txBody>
      </p:sp>
      <p:sp>
        <p:nvSpPr>
          <p:cNvPr id="51201" name="Rectangle 1"/>
          <p:cNvSpPr>
            <a:spLocks noChangeArrowheads="1"/>
          </p:cNvSpPr>
          <p:nvPr/>
        </p:nvSpPr>
        <p:spPr bwMode="auto">
          <a:xfrm>
            <a:off x="2895600" y="4419600"/>
            <a:ext cx="6629400" cy="2059510"/>
          </a:xfrm>
          <a:prstGeom prst="rect">
            <a:avLst/>
          </a:prstGeom>
          <a:solidFill>
            <a:schemeClr val="bg1"/>
          </a:solidFill>
          <a:ln w="9525">
            <a:solidFill>
              <a:schemeClr val="accent1"/>
            </a:solidFill>
            <a:miter lim="800000"/>
            <a:headEnd/>
            <a:tailEnd/>
          </a:ln>
          <a:effectLst/>
        </p:spPr>
        <p:txBody>
          <a:bodyPr vert="horz" wrap="square" lIns="0" tIns="0" rIns="0" bIns="88872" numCol="1" anchor="ctr" anchorCtr="0" compatLnSpc="1">
            <a:prstTxWarp prst="textNoShape">
              <a:avLst/>
            </a:prstTxWarp>
            <a:spAutoFit/>
          </a:bodyPr>
          <a:lstStyle/>
          <a:p>
            <a:pPr fontAlgn="base">
              <a:spcBef>
                <a:spcPct val="0"/>
              </a:spcBef>
              <a:spcAft>
                <a:spcPct val="0"/>
              </a:spcAft>
            </a:pPr>
            <a:r>
              <a:rPr lang="en-US" sz="1600" b="1" dirty="0">
                <a:solidFill>
                  <a:srgbClr val="FF0000"/>
                </a:solidFill>
                <a:latin typeface="Arial" pitchFamily="34" charset="0"/>
                <a:cs typeface="Arial" pitchFamily="34" charset="0"/>
              </a:rPr>
              <a:t>Syntax :- </a:t>
            </a:r>
          </a:p>
          <a:p>
            <a:pPr fontAlgn="base">
              <a:spcBef>
                <a:spcPct val="0"/>
              </a:spcBef>
              <a:spcAft>
                <a:spcPct val="0"/>
              </a:spcAft>
            </a:pPr>
            <a:r>
              <a:rPr lang="en-US" sz="1600" dirty="0">
                <a:solidFill>
                  <a:srgbClr val="FF0000"/>
                </a:solidFill>
                <a:latin typeface="Arial" pitchFamily="34" charset="0"/>
                <a:cs typeface="Arial" pitchFamily="34" charset="0"/>
              </a:rPr>
              <a:t>	</a:t>
            </a:r>
            <a:r>
              <a:rPr lang="en-US" sz="1600" dirty="0" err="1">
                <a:solidFill>
                  <a:srgbClr val="FF0000"/>
                </a:solidFill>
                <a:latin typeface="Arial" pitchFamily="34" charset="0"/>
                <a:cs typeface="Arial" pitchFamily="34" charset="0"/>
              </a:rPr>
              <a:t>struct</a:t>
            </a:r>
            <a:r>
              <a:rPr lang="en-US" sz="1600" dirty="0">
                <a:solidFill>
                  <a:srgbClr val="FF0000"/>
                </a:solidFill>
                <a:latin typeface="Arial" pitchFamily="34" charset="0"/>
                <a:cs typeface="Arial" pitchFamily="34" charset="0"/>
              </a:rPr>
              <a:t> </a:t>
            </a:r>
            <a:r>
              <a:rPr lang="en-US" sz="1600" dirty="0" err="1">
                <a:solidFill>
                  <a:srgbClr val="FF0000"/>
                </a:solidFill>
                <a:latin typeface="Arial" pitchFamily="34" charset="0"/>
                <a:cs typeface="Arial" pitchFamily="34" charset="0"/>
              </a:rPr>
              <a:t>struct</a:t>
            </a:r>
            <a:r>
              <a:rPr lang="en-US" sz="1600" dirty="0">
                <a:solidFill>
                  <a:srgbClr val="FF0000"/>
                </a:solidFill>
                <a:latin typeface="Arial" pitchFamily="34" charset="0"/>
                <a:cs typeface="Arial" pitchFamily="34" charset="0"/>
              </a:rPr>
              <a:t>-name </a:t>
            </a:r>
            <a:r>
              <a:rPr lang="en-US" sz="1600" dirty="0" err="1">
                <a:solidFill>
                  <a:srgbClr val="FF0000"/>
                </a:solidFill>
                <a:latin typeface="Arial" pitchFamily="34" charset="0"/>
                <a:cs typeface="Arial" pitchFamily="34" charset="0"/>
              </a:rPr>
              <a:t>obj</a:t>
            </a:r>
            <a:r>
              <a:rPr lang="en-US" sz="1600" dirty="0">
                <a:solidFill>
                  <a:srgbClr val="FF0000"/>
                </a:solidFill>
                <a:latin typeface="Arial" pitchFamily="34" charset="0"/>
                <a:cs typeface="Arial" pitchFamily="34" charset="0"/>
              </a:rPr>
              <a:t> [ size ];</a:t>
            </a:r>
          </a:p>
          <a:p>
            <a:pPr fontAlgn="base">
              <a:spcBef>
                <a:spcPct val="0"/>
              </a:spcBef>
              <a:spcAft>
                <a:spcPct val="0"/>
              </a:spcAft>
            </a:pPr>
            <a:r>
              <a:rPr lang="en-US" sz="1600" b="1" dirty="0">
                <a:solidFill>
                  <a:srgbClr val="FF0000"/>
                </a:solidFill>
                <a:latin typeface="Arial" pitchFamily="34" charset="0"/>
                <a:cs typeface="Arial" pitchFamily="34" charset="0"/>
              </a:rPr>
              <a:t>Example :- </a:t>
            </a:r>
          </a:p>
          <a:p>
            <a:pPr lvl="0" fontAlgn="base">
              <a:spcBef>
                <a:spcPct val="0"/>
              </a:spcBef>
              <a:spcAft>
                <a:spcPct val="0"/>
              </a:spcAft>
            </a:pPr>
            <a:r>
              <a:rPr lang="en-US" sz="1600" dirty="0">
                <a:solidFill>
                  <a:srgbClr val="FF0000"/>
                </a:solidFill>
              </a:rPr>
              <a:t>	</a:t>
            </a:r>
            <a:r>
              <a:rPr lang="en-US" sz="1600" dirty="0" err="1">
                <a:solidFill>
                  <a:srgbClr val="FF0000"/>
                </a:solidFill>
              </a:rPr>
              <a:t>struct</a:t>
            </a:r>
            <a:r>
              <a:rPr lang="en-US" sz="1600" dirty="0">
                <a:solidFill>
                  <a:srgbClr val="FF0000"/>
                </a:solidFill>
              </a:rPr>
              <a:t> Employee  Employees[4] = {   {25, "Suresh", 25000}, </a:t>
            </a:r>
          </a:p>
          <a:p>
            <a:pPr lvl="2" fontAlgn="base">
              <a:spcBef>
                <a:spcPct val="0"/>
              </a:spcBef>
              <a:spcAft>
                <a:spcPct val="0"/>
              </a:spcAft>
            </a:pPr>
            <a:r>
              <a:rPr lang="en-US" sz="1600" dirty="0">
                <a:solidFill>
                  <a:srgbClr val="FF0000"/>
                </a:solidFill>
              </a:rPr>
              <a:t>			     {24, "Tutorial", 28000}, 			    	     {22, "Gateway", 35000}, </a:t>
            </a:r>
          </a:p>
          <a:p>
            <a:pPr lvl="2" fontAlgn="base">
              <a:spcBef>
                <a:spcPct val="0"/>
              </a:spcBef>
              <a:spcAft>
                <a:spcPct val="0"/>
              </a:spcAft>
            </a:pPr>
            <a:r>
              <a:rPr lang="en-US" sz="1600" dirty="0">
                <a:solidFill>
                  <a:srgbClr val="FF0000"/>
                </a:solidFill>
              </a:rPr>
              <a:t>			     {27, "Mike", 20000} </a:t>
            </a:r>
          </a:p>
          <a:p>
            <a:pPr lvl="2" fontAlgn="base">
              <a:spcBef>
                <a:spcPct val="0"/>
              </a:spcBef>
              <a:spcAft>
                <a:spcPct val="0"/>
              </a:spcAft>
            </a:pPr>
            <a:r>
              <a:rPr lang="en-US" sz="1600" dirty="0">
                <a:solidFill>
                  <a:srgbClr val="FF0000"/>
                </a:solidFill>
              </a:rPr>
              <a:t>			 };</a:t>
            </a:r>
            <a:r>
              <a:rPr lang="en-US" sz="1600" dirty="0">
                <a:solidFill>
                  <a:srgbClr val="FF0000"/>
                </a:solidFill>
                <a:latin typeface="Arial" pitchFamily="34" charset="0"/>
                <a:cs typeface="Arial" pitchFamily="34" charset="0"/>
              </a:rPr>
              <a:t>	 </a:t>
            </a:r>
          </a:p>
        </p:txBody>
      </p:sp>
    </p:spTree>
    <p:extLst>
      <p:ext uri="{BB962C8B-B14F-4D97-AF65-F5344CB8AC3E}">
        <p14:creationId xmlns:p14="http://schemas.microsoft.com/office/powerpoint/2010/main" val="32174321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2133600" y="228600"/>
            <a:ext cx="8001000" cy="6476104"/>
          </a:xfrm>
          <a:prstGeom prst="rect">
            <a:avLst/>
          </a:prstGeom>
          <a:solidFill>
            <a:schemeClr val="bg1"/>
          </a:solidFill>
          <a:ln w="9525">
            <a:noFill/>
            <a:miter lim="800000"/>
            <a:headEnd/>
            <a:tailEnd/>
          </a:ln>
          <a:effectLst/>
        </p:spPr>
        <p:txBody>
          <a:bodyPr vert="horz" wrap="square" lIns="0" tIns="0" rIns="0" bIns="88872" numCol="1" anchor="ctr" anchorCtr="0" compatLnSpc="1">
            <a:prstTxWarp prst="textNoShape">
              <a:avLst/>
            </a:prstTxWarp>
            <a:spAutoFit/>
          </a:bodyPr>
          <a:lstStyle/>
          <a:p>
            <a:pPr algn="ctr" fontAlgn="base">
              <a:spcBef>
                <a:spcPct val="0"/>
              </a:spcBef>
              <a:spcAft>
                <a:spcPts val="600"/>
              </a:spcAft>
            </a:pPr>
            <a:r>
              <a:rPr lang="en-US" sz="1600" dirty="0">
                <a:solidFill>
                  <a:srgbClr val="FF0000"/>
                </a:solidFill>
                <a:latin typeface="Menlo"/>
                <a:cs typeface="Arial" pitchFamily="34" charset="0"/>
              </a:rPr>
              <a:t>// Program for Array  of Structure</a:t>
            </a:r>
          </a:p>
          <a:p>
            <a:pPr algn="just" fontAlgn="base">
              <a:spcBef>
                <a:spcPct val="0"/>
              </a:spcBef>
              <a:spcAft>
                <a:spcPts val="600"/>
              </a:spcAft>
            </a:pPr>
            <a:r>
              <a:rPr lang="en-US" sz="1600" dirty="0" err="1">
                <a:solidFill>
                  <a:srgbClr val="FF0000"/>
                </a:solidFill>
                <a:latin typeface="Menlo"/>
                <a:cs typeface="Arial" pitchFamily="34" charset="0"/>
              </a:rPr>
              <a:t>struct</a:t>
            </a:r>
            <a:r>
              <a:rPr lang="en-US" sz="1600" dirty="0">
                <a:solidFill>
                  <a:srgbClr val="FF0000"/>
                </a:solidFill>
                <a:latin typeface="Menlo"/>
                <a:cs typeface="Arial" pitchFamily="34" charset="0"/>
              </a:rPr>
              <a:t> </a:t>
            </a:r>
            <a:r>
              <a:rPr lang="en-US" sz="1600" dirty="0" err="1">
                <a:solidFill>
                  <a:srgbClr val="FF0000"/>
                </a:solidFill>
                <a:latin typeface="Menlo"/>
                <a:cs typeface="Arial" pitchFamily="34" charset="0"/>
              </a:rPr>
              <a:t>Bookinfo</a:t>
            </a:r>
            <a:r>
              <a:rPr lang="en-US" sz="1600" dirty="0">
                <a:solidFill>
                  <a:srgbClr val="FF0000"/>
                </a:solidFill>
                <a:latin typeface="Menlo"/>
                <a:cs typeface="Arial" pitchFamily="34" charset="0"/>
              </a:rPr>
              <a:t> </a:t>
            </a:r>
          </a:p>
          <a:p>
            <a:pPr algn="just" fontAlgn="base">
              <a:spcBef>
                <a:spcPct val="0"/>
              </a:spcBef>
              <a:spcAft>
                <a:spcPts val="600"/>
              </a:spcAft>
            </a:pPr>
            <a:r>
              <a:rPr lang="en-US" sz="1600" dirty="0">
                <a:solidFill>
                  <a:srgbClr val="FF0000"/>
                </a:solidFill>
                <a:latin typeface="Menlo"/>
                <a:cs typeface="Arial" pitchFamily="34" charset="0"/>
              </a:rPr>
              <a:t>	{  	char[20] </a:t>
            </a:r>
            <a:r>
              <a:rPr lang="en-US" sz="1600" dirty="0" err="1">
                <a:solidFill>
                  <a:srgbClr val="FF0000"/>
                </a:solidFill>
                <a:latin typeface="Menlo"/>
                <a:cs typeface="Arial" pitchFamily="34" charset="0"/>
              </a:rPr>
              <a:t>bname</a:t>
            </a:r>
            <a:r>
              <a:rPr lang="en-US" sz="1600" dirty="0">
                <a:solidFill>
                  <a:srgbClr val="FF0000"/>
                </a:solidFill>
                <a:latin typeface="Menlo"/>
                <a:cs typeface="Arial" pitchFamily="34" charset="0"/>
              </a:rPr>
              <a:t>;	 </a:t>
            </a:r>
            <a:r>
              <a:rPr lang="en-US" sz="1600" dirty="0" err="1">
                <a:solidFill>
                  <a:srgbClr val="FF0000"/>
                </a:solidFill>
                <a:latin typeface="Menlo"/>
                <a:cs typeface="Arial" pitchFamily="34" charset="0"/>
              </a:rPr>
              <a:t>int</a:t>
            </a:r>
            <a:r>
              <a:rPr lang="en-US" sz="1600" dirty="0">
                <a:solidFill>
                  <a:srgbClr val="FF0000"/>
                </a:solidFill>
                <a:latin typeface="Menlo"/>
                <a:cs typeface="Arial" pitchFamily="34" charset="0"/>
              </a:rPr>
              <a:t> pages; 	</a:t>
            </a:r>
            <a:r>
              <a:rPr lang="en-US" sz="1600" dirty="0" err="1">
                <a:solidFill>
                  <a:srgbClr val="FF0000"/>
                </a:solidFill>
                <a:latin typeface="Menlo"/>
                <a:cs typeface="Arial" pitchFamily="34" charset="0"/>
              </a:rPr>
              <a:t>int</a:t>
            </a:r>
            <a:r>
              <a:rPr lang="en-US" sz="1600" dirty="0">
                <a:solidFill>
                  <a:srgbClr val="FF0000"/>
                </a:solidFill>
                <a:latin typeface="Menlo"/>
                <a:cs typeface="Arial" pitchFamily="34" charset="0"/>
              </a:rPr>
              <a:t> price; 	      };</a:t>
            </a:r>
          </a:p>
          <a:p>
            <a:pPr algn="just" fontAlgn="base">
              <a:spcBef>
                <a:spcPct val="0"/>
              </a:spcBef>
            </a:pPr>
            <a:r>
              <a:rPr lang="en-US" sz="1600" dirty="0">
                <a:solidFill>
                  <a:srgbClr val="FF0000"/>
                </a:solidFill>
                <a:latin typeface="Menlo"/>
                <a:cs typeface="Arial" pitchFamily="34" charset="0"/>
              </a:rPr>
              <a:t>main()</a:t>
            </a:r>
          </a:p>
          <a:p>
            <a:pPr algn="just" fontAlgn="base">
              <a:spcBef>
                <a:spcPct val="0"/>
              </a:spcBef>
            </a:pPr>
            <a:r>
              <a:rPr lang="en-US" sz="1600" dirty="0">
                <a:solidFill>
                  <a:srgbClr val="FF0000"/>
                </a:solidFill>
                <a:latin typeface="Menlo"/>
                <a:cs typeface="Arial" pitchFamily="34" charset="0"/>
              </a:rPr>
              <a:t> { </a:t>
            </a:r>
          </a:p>
          <a:p>
            <a:pPr lvl="1" algn="just" fontAlgn="base">
              <a:spcBef>
                <a:spcPct val="0"/>
              </a:spcBef>
            </a:pPr>
            <a:r>
              <a:rPr lang="en-US" sz="1600" dirty="0" err="1">
                <a:solidFill>
                  <a:srgbClr val="FF0000"/>
                </a:solidFill>
                <a:latin typeface="Menlo"/>
                <a:cs typeface="Arial" pitchFamily="34" charset="0"/>
              </a:rPr>
              <a:t>int</a:t>
            </a:r>
            <a:r>
              <a:rPr lang="en-US" sz="1600" dirty="0">
                <a:solidFill>
                  <a:srgbClr val="FF0000"/>
                </a:solidFill>
                <a:latin typeface="Menlo"/>
                <a:cs typeface="Arial" pitchFamily="34" charset="0"/>
              </a:rPr>
              <a:t> </a:t>
            </a:r>
            <a:r>
              <a:rPr lang="en-US" sz="1600" dirty="0" err="1">
                <a:solidFill>
                  <a:srgbClr val="FF0000"/>
                </a:solidFill>
                <a:latin typeface="Menlo"/>
                <a:cs typeface="Arial" pitchFamily="34" charset="0"/>
              </a:rPr>
              <a:t>i</a:t>
            </a:r>
            <a:r>
              <a:rPr lang="en-US" sz="1600" dirty="0">
                <a:solidFill>
                  <a:srgbClr val="FF0000"/>
                </a:solidFill>
                <a:latin typeface="Menlo"/>
                <a:cs typeface="Arial" pitchFamily="34" charset="0"/>
              </a:rPr>
              <a:t>;	</a:t>
            </a:r>
          </a:p>
          <a:p>
            <a:pPr lvl="1" algn="just" fontAlgn="base">
              <a:spcBef>
                <a:spcPct val="0"/>
              </a:spcBef>
            </a:pPr>
            <a:r>
              <a:rPr lang="en-US" sz="1600" dirty="0" err="1">
                <a:solidFill>
                  <a:srgbClr val="FF0000"/>
                </a:solidFill>
                <a:latin typeface="Menlo"/>
                <a:cs typeface="Arial" pitchFamily="34" charset="0"/>
              </a:rPr>
              <a:t>struct</a:t>
            </a:r>
            <a:r>
              <a:rPr lang="en-US" sz="1600" dirty="0">
                <a:solidFill>
                  <a:srgbClr val="FF0000"/>
                </a:solidFill>
                <a:latin typeface="Menlo"/>
                <a:cs typeface="Arial" pitchFamily="34" charset="0"/>
              </a:rPr>
              <a:t> </a:t>
            </a:r>
            <a:r>
              <a:rPr lang="en-US" sz="1600" dirty="0" err="1">
                <a:solidFill>
                  <a:srgbClr val="FF0000"/>
                </a:solidFill>
                <a:latin typeface="Menlo"/>
                <a:cs typeface="Arial" pitchFamily="34" charset="0"/>
              </a:rPr>
              <a:t>Bookinfo</a:t>
            </a:r>
            <a:r>
              <a:rPr lang="en-US" sz="1600" dirty="0">
                <a:solidFill>
                  <a:srgbClr val="FF0000"/>
                </a:solidFill>
                <a:latin typeface="Menlo"/>
                <a:cs typeface="Arial" pitchFamily="34" charset="0"/>
              </a:rPr>
              <a:t> book[3];</a:t>
            </a:r>
          </a:p>
          <a:p>
            <a:pPr lvl="1" algn="just" fontAlgn="base">
              <a:spcBef>
                <a:spcPct val="0"/>
              </a:spcBef>
            </a:pPr>
            <a:r>
              <a:rPr lang="en-US" sz="1600" dirty="0">
                <a:solidFill>
                  <a:srgbClr val="FF0000"/>
                </a:solidFill>
                <a:latin typeface="Menlo"/>
                <a:cs typeface="Arial" pitchFamily="34" charset="0"/>
              </a:rPr>
              <a:t> for(</a:t>
            </a:r>
            <a:r>
              <a:rPr lang="en-US" sz="1600" dirty="0" err="1">
                <a:solidFill>
                  <a:srgbClr val="FF0000"/>
                </a:solidFill>
                <a:latin typeface="Menlo"/>
                <a:cs typeface="Arial" pitchFamily="34" charset="0"/>
              </a:rPr>
              <a:t>i</a:t>
            </a:r>
            <a:r>
              <a:rPr lang="en-US" sz="1600" dirty="0">
                <a:solidFill>
                  <a:srgbClr val="FF0000"/>
                </a:solidFill>
                <a:latin typeface="Menlo"/>
                <a:cs typeface="Arial" pitchFamily="34" charset="0"/>
              </a:rPr>
              <a:t>=0;i&lt;3;i++)</a:t>
            </a:r>
          </a:p>
          <a:p>
            <a:pPr marL="457200" lvl="2" algn="just" fontAlgn="base">
              <a:spcBef>
                <a:spcPct val="0"/>
              </a:spcBef>
            </a:pPr>
            <a:r>
              <a:rPr lang="en-US" sz="1600" dirty="0">
                <a:solidFill>
                  <a:srgbClr val="FF0000"/>
                </a:solidFill>
                <a:latin typeface="Menlo"/>
                <a:cs typeface="Arial" pitchFamily="34" charset="0"/>
              </a:rPr>
              <a:t> { </a:t>
            </a:r>
          </a:p>
          <a:p>
            <a:pPr marL="914400" lvl="4" algn="just" fontAlgn="base">
              <a:spcBef>
                <a:spcPct val="0"/>
              </a:spcBef>
            </a:pPr>
            <a:r>
              <a:rPr lang="en-US" sz="1600" dirty="0" err="1">
                <a:solidFill>
                  <a:srgbClr val="FF0000"/>
                </a:solidFill>
                <a:latin typeface="Menlo"/>
                <a:cs typeface="Arial" pitchFamily="34" charset="0"/>
              </a:rPr>
              <a:t>printf</a:t>
            </a:r>
            <a:r>
              <a:rPr lang="en-US" sz="1600" dirty="0">
                <a:solidFill>
                  <a:srgbClr val="FF0000"/>
                </a:solidFill>
                <a:latin typeface="Menlo"/>
                <a:cs typeface="Arial" pitchFamily="34" charset="0"/>
              </a:rPr>
              <a:t>("\</a:t>
            </a:r>
            <a:r>
              <a:rPr lang="en-US" sz="1600" dirty="0" err="1">
                <a:solidFill>
                  <a:srgbClr val="FF0000"/>
                </a:solidFill>
                <a:latin typeface="Menlo"/>
                <a:cs typeface="Arial" pitchFamily="34" charset="0"/>
              </a:rPr>
              <a:t>nEnter</a:t>
            </a:r>
            <a:r>
              <a:rPr lang="en-US" sz="1600" dirty="0">
                <a:solidFill>
                  <a:srgbClr val="FF0000"/>
                </a:solidFill>
                <a:latin typeface="Menlo"/>
                <a:cs typeface="Arial" pitchFamily="34" charset="0"/>
              </a:rPr>
              <a:t> the Name of Book : ");</a:t>
            </a:r>
          </a:p>
          <a:p>
            <a:pPr marL="914400" lvl="4" algn="just" fontAlgn="base">
              <a:spcBef>
                <a:spcPct val="0"/>
              </a:spcBef>
            </a:pPr>
            <a:r>
              <a:rPr lang="en-US" sz="1600" dirty="0">
                <a:solidFill>
                  <a:srgbClr val="FF0000"/>
                </a:solidFill>
                <a:latin typeface="Menlo"/>
                <a:cs typeface="Arial" pitchFamily="34" charset="0"/>
              </a:rPr>
              <a:t> gets(book[</a:t>
            </a:r>
            <a:r>
              <a:rPr lang="en-US" sz="1600" dirty="0" err="1">
                <a:solidFill>
                  <a:srgbClr val="FF0000"/>
                </a:solidFill>
                <a:latin typeface="Menlo"/>
                <a:cs typeface="Arial" pitchFamily="34" charset="0"/>
              </a:rPr>
              <a:t>i</a:t>
            </a:r>
            <a:r>
              <a:rPr lang="en-US" sz="1600" dirty="0">
                <a:solidFill>
                  <a:srgbClr val="FF0000"/>
                </a:solidFill>
                <a:latin typeface="Menlo"/>
                <a:cs typeface="Arial" pitchFamily="34" charset="0"/>
              </a:rPr>
              <a:t>].</a:t>
            </a:r>
            <a:r>
              <a:rPr lang="en-US" sz="1600" dirty="0" err="1">
                <a:solidFill>
                  <a:srgbClr val="FF0000"/>
                </a:solidFill>
                <a:latin typeface="Menlo"/>
                <a:cs typeface="Arial" pitchFamily="34" charset="0"/>
              </a:rPr>
              <a:t>bname</a:t>
            </a:r>
            <a:r>
              <a:rPr lang="en-US" sz="1600" dirty="0">
                <a:solidFill>
                  <a:srgbClr val="FF0000"/>
                </a:solidFill>
                <a:latin typeface="Menlo"/>
                <a:cs typeface="Arial" pitchFamily="34" charset="0"/>
              </a:rPr>
              <a:t>); </a:t>
            </a:r>
          </a:p>
          <a:p>
            <a:pPr marL="914400" lvl="4" algn="just" fontAlgn="base">
              <a:spcBef>
                <a:spcPct val="0"/>
              </a:spcBef>
            </a:pPr>
            <a:r>
              <a:rPr lang="en-US" sz="1600" dirty="0" err="1">
                <a:solidFill>
                  <a:srgbClr val="FF0000"/>
                </a:solidFill>
                <a:latin typeface="Menlo"/>
                <a:cs typeface="Arial" pitchFamily="34" charset="0"/>
              </a:rPr>
              <a:t>printf</a:t>
            </a:r>
            <a:r>
              <a:rPr lang="en-US" sz="1600" dirty="0">
                <a:solidFill>
                  <a:srgbClr val="FF0000"/>
                </a:solidFill>
                <a:latin typeface="Menlo"/>
                <a:cs typeface="Arial" pitchFamily="34" charset="0"/>
              </a:rPr>
              <a:t>("\</a:t>
            </a:r>
            <a:r>
              <a:rPr lang="en-US" sz="1600" dirty="0" err="1">
                <a:solidFill>
                  <a:srgbClr val="FF0000"/>
                </a:solidFill>
                <a:latin typeface="Menlo"/>
                <a:cs typeface="Arial" pitchFamily="34" charset="0"/>
              </a:rPr>
              <a:t>nEnter</a:t>
            </a:r>
            <a:r>
              <a:rPr lang="en-US" sz="1600" dirty="0">
                <a:solidFill>
                  <a:srgbClr val="FF0000"/>
                </a:solidFill>
                <a:latin typeface="Menlo"/>
                <a:cs typeface="Arial" pitchFamily="34" charset="0"/>
              </a:rPr>
              <a:t> the Number of Pages : "); </a:t>
            </a:r>
          </a:p>
          <a:p>
            <a:pPr marL="914400" lvl="4" algn="just" fontAlgn="base">
              <a:spcBef>
                <a:spcPct val="0"/>
              </a:spcBef>
            </a:pPr>
            <a:r>
              <a:rPr lang="en-US" sz="1600" dirty="0" err="1">
                <a:solidFill>
                  <a:srgbClr val="FF0000"/>
                </a:solidFill>
                <a:latin typeface="Menlo"/>
                <a:cs typeface="Arial" pitchFamily="34" charset="0"/>
              </a:rPr>
              <a:t>scanf</a:t>
            </a:r>
            <a:r>
              <a:rPr lang="en-US" sz="1600" dirty="0">
                <a:solidFill>
                  <a:srgbClr val="FF0000"/>
                </a:solidFill>
                <a:latin typeface="Menlo"/>
                <a:cs typeface="Arial" pitchFamily="34" charset="0"/>
              </a:rPr>
              <a:t>("%</a:t>
            </a:r>
            <a:r>
              <a:rPr lang="en-US" sz="1600" dirty="0" err="1">
                <a:solidFill>
                  <a:srgbClr val="FF0000"/>
                </a:solidFill>
                <a:latin typeface="Menlo"/>
                <a:cs typeface="Arial" pitchFamily="34" charset="0"/>
              </a:rPr>
              <a:t>d",book</a:t>
            </a:r>
            <a:r>
              <a:rPr lang="en-US" sz="1600" dirty="0">
                <a:solidFill>
                  <a:srgbClr val="FF0000"/>
                </a:solidFill>
                <a:latin typeface="Menlo"/>
                <a:cs typeface="Arial" pitchFamily="34" charset="0"/>
              </a:rPr>
              <a:t>[</a:t>
            </a:r>
            <a:r>
              <a:rPr lang="en-US" sz="1600" dirty="0" err="1">
                <a:solidFill>
                  <a:srgbClr val="FF0000"/>
                </a:solidFill>
                <a:latin typeface="Menlo"/>
                <a:cs typeface="Arial" pitchFamily="34" charset="0"/>
              </a:rPr>
              <a:t>i</a:t>
            </a:r>
            <a:r>
              <a:rPr lang="en-US" sz="1600" dirty="0">
                <a:solidFill>
                  <a:srgbClr val="FF0000"/>
                </a:solidFill>
                <a:latin typeface="Menlo"/>
                <a:cs typeface="Arial" pitchFamily="34" charset="0"/>
              </a:rPr>
              <a:t>].pages); </a:t>
            </a:r>
          </a:p>
          <a:p>
            <a:pPr marL="914400" lvl="4" fontAlgn="base">
              <a:spcBef>
                <a:spcPct val="0"/>
              </a:spcBef>
            </a:pPr>
            <a:r>
              <a:rPr lang="en-US" sz="1600" dirty="0" err="1">
                <a:solidFill>
                  <a:srgbClr val="FF0000"/>
                </a:solidFill>
                <a:latin typeface="Menlo"/>
                <a:cs typeface="Arial" pitchFamily="34" charset="0"/>
              </a:rPr>
              <a:t>printf</a:t>
            </a:r>
            <a:r>
              <a:rPr lang="en-US" sz="1600" dirty="0">
                <a:solidFill>
                  <a:srgbClr val="FF0000"/>
                </a:solidFill>
                <a:latin typeface="Menlo"/>
                <a:cs typeface="Arial" pitchFamily="34" charset="0"/>
              </a:rPr>
              <a:t>("\</a:t>
            </a:r>
            <a:r>
              <a:rPr lang="en-US" sz="1600" dirty="0" err="1">
                <a:solidFill>
                  <a:srgbClr val="FF0000"/>
                </a:solidFill>
                <a:latin typeface="Menlo"/>
                <a:cs typeface="Arial" pitchFamily="34" charset="0"/>
              </a:rPr>
              <a:t>nEnter</a:t>
            </a:r>
            <a:r>
              <a:rPr lang="en-US" sz="1600" dirty="0">
                <a:solidFill>
                  <a:srgbClr val="FF0000"/>
                </a:solidFill>
                <a:latin typeface="Menlo"/>
                <a:cs typeface="Arial" pitchFamily="34" charset="0"/>
              </a:rPr>
              <a:t> the Price of Book : "); </a:t>
            </a:r>
          </a:p>
          <a:p>
            <a:pPr marL="914400" lvl="4" algn="just" fontAlgn="base">
              <a:spcBef>
                <a:spcPct val="0"/>
              </a:spcBef>
            </a:pPr>
            <a:r>
              <a:rPr lang="en-US" sz="1600" dirty="0" err="1">
                <a:solidFill>
                  <a:srgbClr val="FF0000"/>
                </a:solidFill>
                <a:latin typeface="Menlo"/>
                <a:cs typeface="Arial" pitchFamily="34" charset="0"/>
              </a:rPr>
              <a:t>scanf</a:t>
            </a:r>
            <a:r>
              <a:rPr lang="en-US" sz="1600" dirty="0">
                <a:solidFill>
                  <a:srgbClr val="FF0000"/>
                </a:solidFill>
                <a:latin typeface="Menlo"/>
                <a:cs typeface="Arial" pitchFamily="34" charset="0"/>
              </a:rPr>
              <a:t>("%</a:t>
            </a:r>
            <a:r>
              <a:rPr lang="en-US" sz="1600" dirty="0" err="1">
                <a:solidFill>
                  <a:srgbClr val="FF0000"/>
                </a:solidFill>
                <a:latin typeface="Menlo"/>
                <a:cs typeface="Arial" pitchFamily="34" charset="0"/>
              </a:rPr>
              <a:t>f",book</a:t>
            </a:r>
            <a:r>
              <a:rPr lang="en-US" sz="1600" dirty="0">
                <a:solidFill>
                  <a:srgbClr val="FF0000"/>
                </a:solidFill>
                <a:latin typeface="Menlo"/>
                <a:cs typeface="Arial" pitchFamily="34" charset="0"/>
              </a:rPr>
              <a:t>[</a:t>
            </a:r>
            <a:r>
              <a:rPr lang="en-US" sz="1600" dirty="0" err="1">
                <a:solidFill>
                  <a:srgbClr val="FF0000"/>
                </a:solidFill>
                <a:latin typeface="Menlo"/>
                <a:cs typeface="Arial" pitchFamily="34" charset="0"/>
              </a:rPr>
              <a:t>i</a:t>
            </a:r>
            <a:r>
              <a:rPr lang="en-US" sz="1600" dirty="0">
                <a:solidFill>
                  <a:srgbClr val="FF0000"/>
                </a:solidFill>
                <a:latin typeface="Menlo"/>
                <a:cs typeface="Arial" pitchFamily="34" charset="0"/>
              </a:rPr>
              <a:t>].price); </a:t>
            </a:r>
          </a:p>
          <a:p>
            <a:pPr marL="457200" lvl="2" algn="just" fontAlgn="base">
              <a:spcBef>
                <a:spcPct val="0"/>
              </a:spcBef>
            </a:pPr>
            <a:r>
              <a:rPr lang="en-US" sz="1600" dirty="0">
                <a:solidFill>
                  <a:srgbClr val="FF0000"/>
                </a:solidFill>
                <a:latin typeface="Menlo"/>
                <a:cs typeface="Arial" pitchFamily="34" charset="0"/>
              </a:rPr>
              <a:t>} </a:t>
            </a:r>
          </a:p>
          <a:p>
            <a:pPr lvl="1" algn="just" fontAlgn="base">
              <a:spcBef>
                <a:spcPct val="0"/>
              </a:spcBef>
            </a:pPr>
            <a:r>
              <a:rPr lang="en-US" sz="1600" dirty="0" err="1">
                <a:solidFill>
                  <a:srgbClr val="FF0000"/>
                </a:solidFill>
                <a:latin typeface="Menlo"/>
                <a:cs typeface="Arial" pitchFamily="34" charset="0"/>
              </a:rPr>
              <a:t>printf</a:t>
            </a:r>
            <a:r>
              <a:rPr lang="en-US" sz="1600" dirty="0">
                <a:solidFill>
                  <a:srgbClr val="FF0000"/>
                </a:solidFill>
                <a:latin typeface="Menlo"/>
                <a:cs typeface="Arial" pitchFamily="34" charset="0"/>
              </a:rPr>
              <a:t>("\n--------- Book Details ------------ "); </a:t>
            </a:r>
          </a:p>
          <a:p>
            <a:pPr lvl="1" algn="just" fontAlgn="base">
              <a:spcBef>
                <a:spcPct val="0"/>
              </a:spcBef>
            </a:pPr>
            <a:r>
              <a:rPr lang="en-US" sz="1600" dirty="0">
                <a:solidFill>
                  <a:srgbClr val="FF0000"/>
                </a:solidFill>
                <a:latin typeface="Menlo"/>
                <a:cs typeface="Arial" pitchFamily="34" charset="0"/>
              </a:rPr>
              <a:t>for(</a:t>
            </a:r>
            <a:r>
              <a:rPr lang="en-US" sz="1600" dirty="0" err="1">
                <a:solidFill>
                  <a:srgbClr val="FF0000"/>
                </a:solidFill>
                <a:latin typeface="Menlo"/>
                <a:cs typeface="Arial" pitchFamily="34" charset="0"/>
              </a:rPr>
              <a:t>i</a:t>
            </a:r>
            <a:r>
              <a:rPr lang="en-US" sz="1600" dirty="0">
                <a:solidFill>
                  <a:srgbClr val="FF0000"/>
                </a:solidFill>
                <a:latin typeface="Menlo"/>
                <a:cs typeface="Arial" pitchFamily="34" charset="0"/>
              </a:rPr>
              <a:t>=0;i&lt;3;i++)</a:t>
            </a:r>
          </a:p>
          <a:p>
            <a:pPr marL="457200" lvl="2" algn="just" fontAlgn="base">
              <a:spcBef>
                <a:spcPct val="0"/>
              </a:spcBef>
            </a:pPr>
            <a:r>
              <a:rPr lang="en-US" sz="1600" dirty="0">
                <a:solidFill>
                  <a:srgbClr val="FF0000"/>
                </a:solidFill>
                <a:latin typeface="Menlo"/>
                <a:cs typeface="Arial" pitchFamily="34" charset="0"/>
              </a:rPr>
              <a:t> { </a:t>
            </a:r>
          </a:p>
          <a:p>
            <a:pPr marL="914400" lvl="4" algn="just" fontAlgn="base">
              <a:spcBef>
                <a:spcPct val="0"/>
              </a:spcBef>
            </a:pPr>
            <a:r>
              <a:rPr lang="en-US" sz="1600" dirty="0" err="1">
                <a:solidFill>
                  <a:srgbClr val="FF0000"/>
                </a:solidFill>
                <a:latin typeface="Menlo"/>
                <a:cs typeface="Arial" pitchFamily="34" charset="0"/>
              </a:rPr>
              <a:t>printf</a:t>
            </a:r>
            <a:r>
              <a:rPr lang="en-US" sz="1600" dirty="0">
                <a:solidFill>
                  <a:srgbClr val="FF0000"/>
                </a:solidFill>
                <a:latin typeface="Menlo"/>
                <a:cs typeface="Arial" pitchFamily="34" charset="0"/>
              </a:rPr>
              <a:t>("\</a:t>
            </a:r>
            <a:r>
              <a:rPr lang="en-US" sz="1600" dirty="0" err="1">
                <a:solidFill>
                  <a:srgbClr val="FF0000"/>
                </a:solidFill>
                <a:latin typeface="Menlo"/>
                <a:cs typeface="Arial" pitchFamily="34" charset="0"/>
              </a:rPr>
              <a:t>nName</a:t>
            </a:r>
            <a:r>
              <a:rPr lang="en-US" sz="1600" dirty="0">
                <a:solidFill>
                  <a:srgbClr val="FF0000"/>
                </a:solidFill>
                <a:latin typeface="Menlo"/>
                <a:cs typeface="Arial" pitchFamily="34" charset="0"/>
              </a:rPr>
              <a:t> of Book : %</a:t>
            </a:r>
            <a:r>
              <a:rPr lang="en-US" sz="1600" dirty="0" err="1">
                <a:solidFill>
                  <a:srgbClr val="FF0000"/>
                </a:solidFill>
                <a:latin typeface="Menlo"/>
                <a:cs typeface="Arial" pitchFamily="34" charset="0"/>
              </a:rPr>
              <a:t>s",book</a:t>
            </a:r>
            <a:r>
              <a:rPr lang="en-US" sz="1600" dirty="0">
                <a:solidFill>
                  <a:srgbClr val="FF0000"/>
                </a:solidFill>
                <a:latin typeface="Menlo"/>
                <a:cs typeface="Arial" pitchFamily="34" charset="0"/>
              </a:rPr>
              <a:t>[</a:t>
            </a:r>
            <a:r>
              <a:rPr lang="en-US" sz="1600" dirty="0" err="1">
                <a:solidFill>
                  <a:srgbClr val="FF0000"/>
                </a:solidFill>
                <a:latin typeface="Menlo"/>
                <a:cs typeface="Arial" pitchFamily="34" charset="0"/>
              </a:rPr>
              <a:t>i</a:t>
            </a:r>
            <a:r>
              <a:rPr lang="en-US" sz="1600" dirty="0">
                <a:solidFill>
                  <a:srgbClr val="FF0000"/>
                </a:solidFill>
                <a:latin typeface="Menlo"/>
                <a:cs typeface="Arial" pitchFamily="34" charset="0"/>
              </a:rPr>
              <a:t>].</a:t>
            </a:r>
            <a:r>
              <a:rPr lang="en-US" sz="1600" dirty="0" err="1">
                <a:solidFill>
                  <a:srgbClr val="FF0000"/>
                </a:solidFill>
                <a:latin typeface="Menlo"/>
                <a:cs typeface="Arial" pitchFamily="34" charset="0"/>
              </a:rPr>
              <a:t>bname</a:t>
            </a:r>
            <a:r>
              <a:rPr lang="en-US" sz="1600" dirty="0">
                <a:solidFill>
                  <a:srgbClr val="FF0000"/>
                </a:solidFill>
                <a:latin typeface="Menlo"/>
                <a:cs typeface="Arial" pitchFamily="34" charset="0"/>
              </a:rPr>
              <a:t>);</a:t>
            </a:r>
          </a:p>
          <a:p>
            <a:pPr marL="914400" lvl="4" algn="just" fontAlgn="base">
              <a:spcBef>
                <a:spcPct val="0"/>
              </a:spcBef>
            </a:pPr>
            <a:r>
              <a:rPr lang="en-US" sz="1600" dirty="0">
                <a:solidFill>
                  <a:srgbClr val="FF0000"/>
                </a:solidFill>
                <a:latin typeface="Menlo"/>
                <a:cs typeface="Arial" pitchFamily="34" charset="0"/>
              </a:rPr>
              <a:t> </a:t>
            </a:r>
            <a:r>
              <a:rPr lang="en-US" sz="1600" dirty="0" err="1">
                <a:solidFill>
                  <a:srgbClr val="FF0000"/>
                </a:solidFill>
                <a:latin typeface="Menlo"/>
                <a:cs typeface="Arial" pitchFamily="34" charset="0"/>
              </a:rPr>
              <a:t>printf</a:t>
            </a:r>
            <a:r>
              <a:rPr lang="en-US" sz="1600" dirty="0">
                <a:solidFill>
                  <a:srgbClr val="FF0000"/>
                </a:solidFill>
                <a:latin typeface="Menlo"/>
                <a:cs typeface="Arial" pitchFamily="34" charset="0"/>
              </a:rPr>
              <a:t>("\</a:t>
            </a:r>
            <a:r>
              <a:rPr lang="en-US" sz="1600" dirty="0" err="1">
                <a:solidFill>
                  <a:srgbClr val="FF0000"/>
                </a:solidFill>
                <a:latin typeface="Menlo"/>
                <a:cs typeface="Arial" pitchFamily="34" charset="0"/>
              </a:rPr>
              <a:t>nNumber</a:t>
            </a:r>
            <a:r>
              <a:rPr lang="en-US" sz="1600" dirty="0">
                <a:solidFill>
                  <a:srgbClr val="FF0000"/>
                </a:solidFill>
                <a:latin typeface="Menlo"/>
                <a:cs typeface="Arial" pitchFamily="34" charset="0"/>
              </a:rPr>
              <a:t> of Pages : %</a:t>
            </a:r>
            <a:r>
              <a:rPr lang="en-US" sz="1600" dirty="0" err="1">
                <a:solidFill>
                  <a:srgbClr val="FF0000"/>
                </a:solidFill>
                <a:latin typeface="Menlo"/>
                <a:cs typeface="Arial" pitchFamily="34" charset="0"/>
              </a:rPr>
              <a:t>d",book</a:t>
            </a:r>
            <a:r>
              <a:rPr lang="en-US" sz="1600" dirty="0">
                <a:solidFill>
                  <a:srgbClr val="FF0000"/>
                </a:solidFill>
                <a:latin typeface="Menlo"/>
                <a:cs typeface="Arial" pitchFamily="34" charset="0"/>
              </a:rPr>
              <a:t>[</a:t>
            </a:r>
            <a:r>
              <a:rPr lang="en-US" sz="1600" dirty="0" err="1">
                <a:solidFill>
                  <a:srgbClr val="FF0000"/>
                </a:solidFill>
                <a:latin typeface="Menlo"/>
                <a:cs typeface="Arial" pitchFamily="34" charset="0"/>
              </a:rPr>
              <a:t>i</a:t>
            </a:r>
            <a:r>
              <a:rPr lang="en-US" sz="1600" dirty="0">
                <a:solidFill>
                  <a:srgbClr val="FF0000"/>
                </a:solidFill>
                <a:latin typeface="Menlo"/>
                <a:cs typeface="Arial" pitchFamily="34" charset="0"/>
              </a:rPr>
              <a:t>].pages); </a:t>
            </a:r>
          </a:p>
          <a:p>
            <a:pPr marL="914400" lvl="4" algn="just" fontAlgn="base">
              <a:spcBef>
                <a:spcPct val="0"/>
              </a:spcBef>
            </a:pPr>
            <a:r>
              <a:rPr lang="en-US" sz="1600" dirty="0" err="1">
                <a:solidFill>
                  <a:srgbClr val="FF0000"/>
                </a:solidFill>
                <a:latin typeface="Menlo"/>
                <a:cs typeface="Arial" pitchFamily="34" charset="0"/>
              </a:rPr>
              <a:t>printf</a:t>
            </a:r>
            <a:r>
              <a:rPr lang="en-US" sz="1600" dirty="0">
                <a:solidFill>
                  <a:srgbClr val="FF0000"/>
                </a:solidFill>
                <a:latin typeface="Menlo"/>
                <a:cs typeface="Arial" pitchFamily="34" charset="0"/>
              </a:rPr>
              <a:t>("\</a:t>
            </a:r>
            <a:r>
              <a:rPr lang="en-US" sz="1600" dirty="0" err="1">
                <a:solidFill>
                  <a:srgbClr val="FF0000"/>
                </a:solidFill>
                <a:latin typeface="Menlo"/>
                <a:cs typeface="Arial" pitchFamily="34" charset="0"/>
              </a:rPr>
              <a:t>nPrice</a:t>
            </a:r>
            <a:r>
              <a:rPr lang="en-US" sz="1600" dirty="0">
                <a:solidFill>
                  <a:srgbClr val="FF0000"/>
                </a:solidFill>
                <a:latin typeface="Menlo"/>
                <a:cs typeface="Arial" pitchFamily="34" charset="0"/>
              </a:rPr>
              <a:t> of Book : %</a:t>
            </a:r>
            <a:r>
              <a:rPr lang="en-US" sz="1600" dirty="0" err="1">
                <a:solidFill>
                  <a:srgbClr val="FF0000"/>
                </a:solidFill>
                <a:latin typeface="Menlo"/>
                <a:cs typeface="Arial" pitchFamily="34" charset="0"/>
              </a:rPr>
              <a:t>f",book</a:t>
            </a:r>
            <a:r>
              <a:rPr lang="en-US" sz="1600" dirty="0">
                <a:solidFill>
                  <a:srgbClr val="FF0000"/>
                </a:solidFill>
                <a:latin typeface="Menlo"/>
                <a:cs typeface="Arial" pitchFamily="34" charset="0"/>
              </a:rPr>
              <a:t>[</a:t>
            </a:r>
            <a:r>
              <a:rPr lang="en-US" sz="1600" dirty="0" err="1">
                <a:solidFill>
                  <a:srgbClr val="FF0000"/>
                </a:solidFill>
                <a:latin typeface="Menlo"/>
                <a:cs typeface="Arial" pitchFamily="34" charset="0"/>
              </a:rPr>
              <a:t>i</a:t>
            </a:r>
            <a:r>
              <a:rPr lang="en-US" sz="1600" dirty="0">
                <a:solidFill>
                  <a:srgbClr val="FF0000"/>
                </a:solidFill>
                <a:latin typeface="Menlo"/>
                <a:cs typeface="Arial" pitchFamily="34" charset="0"/>
              </a:rPr>
              <a:t>].price); </a:t>
            </a:r>
          </a:p>
          <a:p>
            <a:pPr marL="457200" lvl="2" algn="just" fontAlgn="base">
              <a:spcBef>
                <a:spcPct val="0"/>
              </a:spcBef>
            </a:pPr>
            <a:r>
              <a:rPr lang="en-US" sz="1600" dirty="0">
                <a:solidFill>
                  <a:srgbClr val="FF0000"/>
                </a:solidFill>
                <a:latin typeface="Menlo"/>
                <a:cs typeface="Arial" pitchFamily="34" charset="0"/>
              </a:rPr>
              <a:t>} </a:t>
            </a:r>
          </a:p>
          <a:p>
            <a:pPr algn="just" fontAlgn="base">
              <a:spcBef>
                <a:spcPct val="0"/>
              </a:spcBef>
            </a:pPr>
            <a:r>
              <a:rPr lang="en-US" sz="1600" dirty="0" err="1">
                <a:solidFill>
                  <a:srgbClr val="FF0000"/>
                </a:solidFill>
                <a:latin typeface="Menlo"/>
                <a:cs typeface="Arial" pitchFamily="34" charset="0"/>
              </a:rPr>
              <a:t>getch</a:t>
            </a:r>
            <a:r>
              <a:rPr lang="en-US" sz="1600" dirty="0">
                <a:solidFill>
                  <a:srgbClr val="FF0000"/>
                </a:solidFill>
                <a:latin typeface="Menlo"/>
                <a:cs typeface="Arial" pitchFamily="34" charset="0"/>
              </a:rPr>
              <a:t>();;</a:t>
            </a:r>
          </a:p>
          <a:p>
            <a:pPr algn="just" fontAlgn="base">
              <a:spcBef>
                <a:spcPct val="0"/>
              </a:spcBef>
            </a:pPr>
            <a:r>
              <a:rPr lang="en-US" sz="1600" dirty="0">
                <a:solidFill>
                  <a:srgbClr val="FF0000"/>
                </a:solidFill>
                <a:latin typeface="Menlo"/>
                <a:cs typeface="Arial" pitchFamily="34" charset="0"/>
              </a:rPr>
              <a:t> }</a:t>
            </a:r>
            <a:r>
              <a:rPr lang="en-US" sz="1600" dirty="0">
                <a:solidFill>
                  <a:srgbClr val="FF0000"/>
                </a:solidFill>
                <a:latin typeface="Arial" pitchFamily="34" charset="0"/>
                <a:cs typeface="Arial" pitchFamily="34" charset="0"/>
              </a:rPr>
              <a:t> </a:t>
            </a:r>
          </a:p>
        </p:txBody>
      </p:sp>
    </p:spTree>
    <p:extLst>
      <p:ext uri="{BB962C8B-B14F-4D97-AF65-F5344CB8AC3E}">
        <p14:creationId xmlns:p14="http://schemas.microsoft.com/office/powerpoint/2010/main" val="15651195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1981200" y="457200"/>
            <a:ext cx="8305800" cy="3862596"/>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en-US" sz="1600" dirty="0">
                <a:solidFill>
                  <a:srgbClr val="C7254E"/>
                </a:solidFill>
                <a:latin typeface="Monaco"/>
                <a:cs typeface="Arial" pitchFamily="34" charset="0"/>
              </a:rPr>
              <a:t>	</a:t>
            </a:r>
            <a:r>
              <a:rPr lang="en-US" dirty="0"/>
              <a:t>typedef is a keyword used in C language to assign alternative names to existing data types. Its mostly used with user defined data types , when names of the data types become slightly complicated to use in programs.</a:t>
            </a:r>
          </a:p>
          <a:p>
            <a:pPr fontAlgn="base">
              <a:lnSpc>
                <a:spcPct val="150000"/>
              </a:lnSpc>
              <a:spcBef>
                <a:spcPct val="0"/>
              </a:spcBef>
              <a:spcAft>
                <a:spcPts val="600"/>
              </a:spcAft>
            </a:pPr>
            <a:r>
              <a:rPr lang="en-US" dirty="0"/>
              <a:t>	typedef is a keyword used in C language to assign alternative names to existing data types. Its mostly used with user defined data types , when names of the data types  become slightly complicated to use in programs. </a:t>
            </a:r>
          </a:p>
          <a:p>
            <a:pPr fontAlgn="base">
              <a:lnSpc>
                <a:spcPct val="150000"/>
              </a:lnSpc>
              <a:spcBef>
                <a:spcPct val="0"/>
              </a:spcBef>
              <a:spcAft>
                <a:spcPct val="0"/>
              </a:spcAft>
            </a:pPr>
            <a:r>
              <a:rPr lang="en-US" dirty="0"/>
              <a:t>	Typedef is a keyword that is used to give a new symbolic name for the existing name in a C program. This is same like defining alias for the commands.</a:t>
            </a:r>
          </a:p>
          <a:p>
            <a:pPr lvl="0" fontAlgn="base">
              <a:lnSpc>
                <a:spcPct val="150000"/>
              </a:lnSpc>
              <a:spcBef>
                <a:spcPct val="0"/>
              </a:spcBef>
              <a:spcAft>
                <a:spcPct val="0"/>
              </a:spcAft>
            </a:pPr>
            <a:endParaRPr lang="en-US" sz="1600" dirty="0">
              <a:latin typeface="Arial" pitchFamily="34" charset="0"/>
              <a:cs typeface="Arial" pitchFamily="34" charset="0"/>
            </a:endParaRPr>
          </a:p>
        </p:txBody>
      </p:sp>
      <p:sp>
        <p:nvSpPr>
          <p:cNvPr id="3" name="Rectangle 2"/>
          <p:cNvSpPr/>
          <p:nvPr/>
        </p:nvSpPr>
        <p:spPr>
          <a:xfrm>
            <a:off x="4953001" y="0"/>
            <a:ext cx="2736711" cy="369332"/>
          </a:xfrm>
          <a:prstGeom prst="rect">
            <a:avLst/>
          </a:prstGeom>
        </p:spPr>
        <p:txBody>
          <a:bodyPr wrap="none">
            <a:spAutoFit/>
          </a:bodyPr>
          <a:lstStyle/>
          <a:p>
            <a:r>
              <a:rPr lang="en-US" b="1" dirty="0">
                <a:latin typeface="Monaco"/>
                <a:cs typeface="Arial" pitchFamily="34" charset="0"/>
              </a:rPr>
              <a:t>TYPEDEF STATEMENT </a:t>
            </a:r>
            <a:endParaRPr lang="en-US" b="1" dirty="0"/>
          </a:p>
        </p:txBody>
      </p:sp>
      <p:sp>
        <p:nvSpPr>
          <p:cNvPr id="54274" name="Rectangle 2"/>
          <p:cNvSpPr>
            <a:spLocks noChangeArrowheads="1"/>
          </p:cNvSpPr>
          <p:nvPr/>
        </p:nvSpPr>
        <p:spPr bwMode="auto">
          <a:xfrm>
            <a:off x="2133600" y="4343402"/>
            <a:ext cx="3352800" cy="2233289"/>
          </a:xfrm>
          <a:prstGeom prst="rect">
            <a:avLst/>
          </a:prstGeom>
          <a:solidFill>
            <a:schemeClr val="bg1"/>
          </a:solidFill>
          <a:ln w="9525">
            <a:solidFill>
              <a:schemeClr val="accent1"/>
            </a:solidFill>
            <a:miter lim="800000"/>
            <a:headEnd/>
            <a:tailEnd/>
          </a:ln>
          <a:effectLst/>
        </p:spPr>
        <p:txBody>
          <a:bodyPr vert="horz" wrap="square" lIns="91440" tIns="31740" rIns="91440" bIns="15870" numCol="1" anchor="ctr" anchorCtr="0" compatLnSpc="1">
            <a:prstTxWarp prst="textNoShape">
              <a:avLst/>
            </a:prstTxWarp>
            <a:spAutoFit/>
          </a:bodyPr>
          <a:lstStyle/>
          <a:p>
            <a:pPr fontAlgn="base">
              <a:spcBef>
                <a:spcPct val="0"/>
              </a:spcBef>
              <a:spcAft>
                <a:spcPct val="0"/>
              </a:spcAft>
            </a:pPr>
            <a:r>
              <a:rPr lang="en-US" dirty="0"/>
              <a:t>Syntax :- </a:t>
            </a:r>
          </a:p>
          <a:p>
            <a:pPr lvl="2" eaLnBrk="0" fontAlgn="base" hangingPunct="0">
              <a:spcBef>
                <a:spcPct val="0"/>
              </a:spcBef>
              <a:spcAft>
                <a:spcPct val="0"/>
              </a:spcAft>
            </a:pPr>
            <a:r>
              <a:rPr lang="en-US" dirty="0"/>
              <a:t>typedef </a:t>
            </a:r>
            <a:r>
              <a:rPr lang="en-US" dirty="0" err="1"/>
              <a:t>struct</a:t>
            </a:r>
            <a:endParaRPr lang="en-US" dirty="0"/>
          </a:p>
          <a:p>
            <a:pPr lvl="2" eaLnBrk="0" fontAlgn="base" hangingPunct="0">
              <a:spcBef>
                <a:spcPct val="0"/>
              </a:spcBef>
              <a:spcAft>
                <a:spcPct val="0"/>
              </a:spcAft>
            </a:pPr>
            <a:r>
              <a:rPr lang="en-US" dirty="0"/>
              <a:t> {</a:t>
            </a:r>
          </a:p>
          <a:p>
            <a:pPr lvl="3" eaLnBrk="0" fontAlgn="base" hangingPunct="0">
              <a:spcBef>
                <a:spcPct val="0"/>
              </a:spcBef>
              <a:spcAft>
                <a:spcPct val="0"/>
              </a:spcAft>
            </a:pPr>
            <a:r>
              <a:rPr lang="en-US" dirty="0"/>
              <a:t> type member1; </a:t>
            </a:r>
          </a:p>
          <a:p>
            <a:pPr lvl="3" eaLnBrk="0" fontAlgn="base" hangingPunct="0">
              <a:spcBef>
                <a:spcPct val="0"/>
              </a:spcBef>
              <a:spcAft>
                <a:spcPct val="0"/>
              </a:spcAft>
            </a:pPr>
            <a:r>
              <a:rPr lang="en-US" dirty="0"/>
              <a:t> type member2; </a:t>
            </a:r>
          </a:p>
          <a:p>
            <a:pPr lvl="3" eaLnBrk="0" fontAlgn="base" hangingPunct="0">
              <a:spcBef>
                <a:spcPct val="0"/>
              </a:spcBef>
              <a:spcAft>
                <a:spcPct val="0"/>
              </a:spcAft>
            </a:pPr>
            <a:r>
              <a:rPr lang="en-US" dirty="0"/>
              <a:t> type member3;</a:t>
            </a:r>
          </a:p>
          <a:p>
            <a:pPr lvl="2" eaLnBrk="0" fontAlgn="base" hangingPunct="0">
              <a:spcBef>
                <a:spcPct val="0"/>
              </a:spcBef>
              <a:spcAft>
                <a:spcPct val="0"/>
              </a:spcAft>
            </a:pPr>
            <a:r>
              <a:rPr lang="en-US" dirty="0"/>
              <a:t> } </a:t>
            </a:r>
            <a:r>
              <a:rPr lang="en-US" dirty="0" err="1"/>
              <a:t>type_name</a:t>
            </a:r>
            <a:r>
              <a:rPr lang="en-US" dirty="0"/>
              <a:t>;</a:t>
            </a:r>
          </a:p>
          <a:p>
            <a:pPr eaLnBrk="0" fontAlgn="base" hangingPunct="0">
              <a:spcBef>
                <a:spcPct val="0"/>
              </a:spcBef>
              <a:spcAft>
                <a:spcPct val="0"/>
              </a:spcAft>
            </a:pPr>
            <a:endParaRPr lang="en-US" sz="1600" dirty="0">
              <a:latin typeface="Arial" pitchFamily="34" charset="0"/>
              <a:cs typeface="Arial" pitchFamily="34" charset="0"/>
            </a:endParaRPr>
          </a:p>
        </p:txBody>
      </p:sp>
      <p:sp>
        <p:nvSpPr>
          <p:cNvPr id="5" name="Rectangle 4"/>
          <p:cNvSpPr/>
          <p:nvPr/>
        </p:nvSpPr>
        <p:spPr>
          <a:xfrm>
            <a:off x="6400800" y="4343401"/>
            <a:ext cx="3505200" cy="2031325"/>
          </a:xfrm>
          <a:prstGeom prst="rect">
            <a:avLst/>
          </a:prstGeom>
          <a:solidFill>
            <a:schemeClr val="bg1"/>
          </a:solidFill>
          <a:ln>
            <a:solidFill>
              <a:schemeClr val="accent1"/>
            </a:solidFill>
          </a:ln>
        </p:spPr>
        <p:txBody>
          <a:bodyPr wrap="square">
            <a:spAutoFit/>
          </a:bodyPr>
          <a:lstStyle/>
          <a:p>
            <a:r>
              <a:rPr lang="en-US" dirty="0"/>
              <a:t>Example :- </a:t>
            </a:r>
          </a:p>
          <a:p>
            <a:pPr lvl="2"/>
            <a:r>
              <a:rPr lang="en-US" dirty="0"/>
              <a:t>typedef </a:t>
            </a:r>
            <a:r>
              <a:rPr lang="en-US" dirty="0" err="1"/>
              <a:t>struct</a:t>
            </a:r>
            <a:r>
              <a:rPr lang="en-US" dirty="0"/>
              <a:t> student</a:t>
            </a:r>
            <a:br>
              <a:rPr lang="en-US" dirty="0"/>
            </a:br>
            <a:r>
              <a:rPr lang="en-US" dirty="0"/>
              <a:t>{</a:t>
            </a:r>
            <a:br>
              <a:rPr lang="en-US" dirty="0"/>
            </a:br>
            <a:r>
              <a:rPr lang="en-US" dirty="0"/>
              <a:t>         </a:t>
            </a:r>
            <a:r>
              <a:rPr lang="en-US" dirty="0" err="1"/>
              <a:t>int</a:t>
            </a:r>
            <a:r>
              <a:rPr lang="en-US" dirty="0"/>
              <a:t> mark [2];</a:t>
            </a:r>
            <a:br>
              <a:rPr lang="en-US" dirty="0"/>
            </a:br>
            <a:r>
              <a:rPr lang="en-US" dirty="0"/>
              <a:t>         char name [10];</a:t>
            </a:r>
            <a:br>
              <a:rPr lang="en-US" dirty="0"/>
            </a:br>
            <a:r>
              <a:rPr lang="en-US" dirty="0"/>
              <a:t>         float average;</a:t>
            </a:r>
            <a:br>
              <a:rPr lang="en-US" dirty="0"/>
            </a:br>
            <a:r>
              <a:rPr lang="en-US" dirty="0"/>
              <a:t>} status;</a:t>
            </a:r>
          </a:p>
        </p:txBody>
      </p:sp>
    </p:spTree>
    <p:extLst>
      <p:ext uri="{BB962C8B-B14F-4D97-AF65-F5344CB8AC3E}">
        <p14:creationId xmlns:p14="http://schemas.microsoft.com/office/powerpoint/2010/main" val="27250930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1752600" y="0"/>
            <a:ext cx="8001000" cy="6669724"/>
          </a:xfrm>
          <a:prstGeom prst="rect">
            <a:avLst/>
          </a:prstGeom>
          <a:solidFill>
            <a:schemeClr val="bg1"/>
          </a:solidFill>
          <a:ln w="9525">
            <a:noFill/>
            <a:miter lim="800000"/>
            <a:headEnd/>
            <a:tailEnd/>
          </a:ln>
          <a:effectLst/>
        </p:spPr>
        <p:txBody>
          <a:bodyPr vert="horz" wrap="square" lIns="0" tIns="79350" rIns="0" bIns="79350" numCol="1" anchor="ctr" anchorCtr="0" compatLnSpc="1">
            <a:prstTxWarp prst="textNoShape">
              <a:avLst/>
            </a:prstTxWarp>
            <a:spAutoFit/>
          </a:bodyPr>
          <a:lstStyle/>
          <a:p>
            <a:pPr lvl="2" algn="ctr" fontAlgn="base">
              <a:lnSpc>
                <a:spcPct val="150000"/>
              </a:lnSpc>
              <a:spcBef>
                <a:spcPct val="0"/>
              </a:spcBef>
              <a:spcAft>
                <a:spcPct val="0"/>
              </a:spcAft>
            </a:pPr>
            <a:r>
              <a:rPr lang="en-US" dirty="0">
                <a:solidFill>
                  <a:srgbClr val="FF0000"/>
                </a:solidFill>
                <a:latin typeface="Consolas" pitchFamily="49" charset="0"/>
                <a:cs typeface="Consolas" pitchFamily="49" charset="0"/>
              </a:rPr>
              <a:t>// Write a C Program Typedef Statement </a:t>
            </a:r>
          </a:p>
          <a:p>
            <a:pPr lvl="2" fontAlgn="base">
              <a:spcBef>
                <a:spcPct val="0"/>
              </a:spcBef>
              <a:spcAft>
                <a:spcPct val="0"/>
              </a:spcAft>
            </a:pPr>
            <a:r>
              <a:rPr lang="en-US" dirty="0">
                <a:solidFill>
                  <a:srgbClr val="FF0000"/>
                </a:solidFill>
                <a:latin typeface="Consolas" pitchFamily="49" charset="0"/>
                <a:cs typeface="Consolas" pitchFamily="49" charset="0"/>
              </a:rPr>
              <a:t>#include&lt;</a:t>
            </a:r>
            <a:r>
              <a:rPr lang="en-US" dirty="0" err="1">
                <a:solidFill>
                  <a:srgbClr val="FF0000"/>
                </a:solidFill>
                <a:latin typeface="Consolas" pitchFamily="49" charset="0"/>
                <a:cs typeface="Consolas" pitchFamily="49" charset="0"/>
              </a:rPr>
              <a:t>stdio.h</a:t>
            </a:r>
            <a:r>
              <a:rPr lang="en-US" dirty="0">
                <a:solidFill>
                  <a:srgbClr val="FF0000"/>
                </a:solidFill>
                <a:latin typeface="Consolas" pitchFamily="49" charset="0"/>
                <a:cs typeface="Consolas" pitchFamily="49" charset="0"/>
              </a:rPr>
              <a:t>&gt;</a:t>
            </a:r>
          </a:p>
          <a:p>
            <a:pPr lvl="2" fontAlgn="base">
              <a:spcBef>
                <a:spcPct val="0"/>
              </a:spcBef>
              <a:spcAft>
                <a:spcPct val="0"/>
              </a:spcAft>
            </a:pPr>
            <a:r>
              <a:rPr lang="en-US" dirty="0">
                <a:solidFill>
                  <a:srgbClr val="FF0000"/>
                </a:solidFill>
                <a:latin typeface="Consolas" pitchFamily="49" charset="0"/>
                <a:cs typeface="Consolas" pitchFamily="49" charset="0"/>
              </a:rPr>
              <a:t>#include&lt;</a:t>
            </a:r>
            <a:r>
              <a:rPr lang="en-US" dirty="0" err="1">
                <a:solidFill>
                  <a:srgbClr val="FF0000"/>
                </a:solidFill>
                <a:latin typeface="Consolas" pitchFamily="49" charset="0"/>
                <a:cs typeface="Consolas" pitchFamily="49" charset="0"/>
              </a:rPr>
              <a:t>string.h</a:t>
            </a:r>
            <a:r>
              <a:rPr lang="en-US" dirty="0">
                <a:solidFill>
                  <a:srgbClr val="FF0000"/>
                </a:solidFill>
                <a:latin typeface="Consolas" pitchFamily="49" charset="0"/>
                <a:cs typeface="Consolas" pitchFamily="49" charset="0"/>
              </a:rPr>
              <a:t>&gt;</a:t>
            </a:r>
          </a:p>
          <a:p>
            <a:pPr lvl="2" fontAlgn="base">
              <a:lnSpc>
                <a:spcPct val="150000"/>
              </a:lnSpc>
              <a:spcBef>
                <a:spcPct val="0"/>
              </a:spcBef>
              <a:spcAft>
                <a:spcPct val="0"/>
              </a:spcAft>
            </a:pPr>
            <a:r>
              <a:rPr lang="en-US" dirty="0">
                <a:solidFill>
                  <a:srgbClr val="FF0000"/>
                </a:solidFill>
                <a:latin typeface="Consolas" pitchFamily="49" charset="0"/>
                <a:cs typeface="Consolas" pitchFamily="49" charset="0"/>
              </a:rPr>
              <a:t>typedef </a:t>
            </a:r>
            <a:r>
              <a:rPr lang="en-US" dirty="0" err="1">
                <a:solidFill>
                  <a:srgbClr val="FF0000"/>
                </a:solidFill>
                <a:latin typeface="Consolas" pitchFamily="49" charset="0"/>
                <a:cs typeface="Consolas" pitchFamily="49" charset="0"/>
              </a:rPr>
              <a:t>struct</a:t>
            </a:r>
            <a:r>
              <a:rPr lang="en-US" dirty="0">
                <a:solidFill>
                  <a:srgbClr val="FF0000"/>
                </a:solidFill>
                <a:latin typeface="Consolas" pitchFamily="49" charset="0"/>
                <a:cs typeface="Consolas" pitchFamily="49" charset="0"/>
              </a:rPr>
              <a:t> employee </a:t>
            </a:r>
          </a:p>
          <a:p>
            <a:pPr lvl="2" fontAlgn="base">
              <a:lnSpc>
                <a:spcPct val="150000"/>
              </a:lnSpc>
              <a:spcBef>
                <a:spcPct val="0"/>
              </a:spcBef>
              <a:spcAft>
                <a:spcPct val="0"/>
              </a:spcAft>
            </a:pPr>
            <a:r>
              <a:rPr lang="en-US" dirty="0">
                <a:solidFill>
                  <a:srgbClr val="FF0000"/>
                </a:solidFill>
                <a:latin typeface="Consolas" pitchFamily="49" charset="0"/>
                <a:cs typeface="Consolas" pitchFamily="49" charset="0"/>
              </a:rPr>
              <a:t>{ </a:t>
            </a:r>
          </a:p>
          <a:p>
            <a:pPr lvl="3" fontAlgn="base">
              <a:spcBef>
                <a:spcPct val="0"/>
              </a:spcBef>
              <a:spcAft>
                <a:spcPct val="0"/>
              </a:spcAft>
            </a:pPr>
            <a:r>
              <a:rPr lang="en-US" dirty="0">
                <a:solidFill>
                  <a:srgbClr val="FF0000"/>
                </a:solidFill>
                <a:latin typeface="Consolas" pitchFamily="49" charset="0"/>
                <a:cs typeface="Consolas" pitchFamily="49" charset="0"/>
              </a:rPr>
              <a:t>char name[50]; </a:t>
            </a:r>
          </a:p>
          <a:p>
            <a:pPr lvl="3" fontAlgn="base">
              <a:spcBef>
                <a:spcPct val="0"/>
              </a:spcBef>
              <a:spcAft>
                <a:spcPct val="0"/>
              </a:spcAft>
            </a:pPr>
            <a:r>
              <a:rPr lang="en-US" dirty="0" err="1">
                <a:solidFill>
                  <a:srgbClr val="FF0000"/>
                </a:solidFill>
                <a:latin typeface="Consolas" pitchFamily="49" charset="0"/>
                <a:cs typeface="Consolas" pitchFamily="49" charset="0"/>
              </a:rPr>
              <a:t>int</a:t>
            </a:r>
            <a:r>
              <a:rPr lang="en-US" dirty="0">
                <a:solidFill>
                  <a:srgbClr val="FF0000"/>
                </a:solidFill>
                <a:latin typeface="Consolas" pitchFamily="49" charset="0"/>
                <a:cs typeface="Consolas" pitchFamily="49" charset="0"/>
              </a:rPr>
              <a:t> salary; </a:t>
            </a:r>
          </a:p>
          <a:p>
            <a:pPr lvl="2" fontAlgn="base">
              <a:lnSpc>
                <a:spcPct val="150000"/>
              </a:lnSpc>
              <a:spcBef>
                <a:spcPct val="0"/>
              </a:spcBef>
              <a:spcAft>
                <a:spcPct val="0"/>
              </a:spcAft>
            </a:pPr>
            <a:r>
              <a:rPr lang="en-US" dirty="0">
                <a:solidFill>
                  <a:srgbClr val="FF0000"/>
                </a:solidFill>
                <a:latin typeface="Consolas" pitchFamily="49" charset="0"/>
                <a:cs typeface="Consolas" pitchFamily="49" charset="0"/>
              </a:rPr>
              <a:t>}</a:t>
            </a:r>
            <a:r>
              <a:rPr lang="en-US" dirty="0" err="1">
                <a:solidFill>
                  <a:srgbClr val="FF0000"/>
                </a:solidFill>
                <a:latin typeface="Consolas" pitchFamily="49" charset="0"/>
                <a:cs typeface="Consolas" pitchFamily="49" charset="0"/>
              </a:rPr>
              <a:t>emp</a:t>
            </a:r>
            <a:r>
              <a:rPr lang="en-US" dirty="0">
                <a:solidFill>
                  <a:srgbClr val="FF0000"/>
                </a:solidFill>
                <a:latin typeface="Consolas" pitchFamily="49" charset="0"/>
                <a:cs typeface="Consolas" pitchFamily="49" charset="0"/>
              </a:rPr>
              <a:t>; </a:t>
            </a:r>
          </a:p>
          <a:p>
            <a:pPr lvl="2" fontAlgn="base">
              <a:lnSpc>
                <a:spcPct val="150000"/>
              </a:lnSpc>
              <a:spcBef>
                <a:spcPct val="0"/>
              </a:spcBef>
              <a:spcAft>
                <a:spcPct val="0"/>
              </a:spcAft>
            </a:pPr>
            <a:r>
              <a:rPr lang="en-US" dirty="0">
                <a:solidFill>
                  <a:srgbClr val="FF0000"/>
                </a:solidFill>
                <a:latin typeface="Consolas" pitchFamily="49" charset="0"/>
                <a:cs typeface="Consolas" pitchFamily="49" charset="0"/>
              </a:rPr>
              <a:t>void main( ) </a:t>
            </a:r>
          </a:p>
          <a:p>
            <a:pPr lvl="2" fontAlgn="base">
              <a:lnSpc>
                <a:spcPct val="150000"/>
              </a:lnSpc>
              <a:spcBef>
                <a:spcPct val="0"/>
              </a:spcBef>
              <a:spcAft>
                <a:spcPct val="0"/>
              </a:spcAft>
            </a:pPr>
            <a:r>
              <a:rPr lang="en-US" dirty="0">
                <a:solidFill>
                  <a:srgbClr val="FF0000"/>
                </a:solidFill>
                <a:latin typeface="Consolas" pitchFamily="49" charset="0"/>
                <a:cs typeface="Consolas" pitchFamily="49" charset="0"/>
              </a:rPr>
              <a:t>{ </a:t>
            </a:r>
          </a:p>
          <a:p>
            <a:pPr lvl="3" fontAlgn="base">
              <a:spcBef>
                <a:spcPct val="0"/>
              </a:spcBef>
              <a:spcAft>
                <a:spcPct val="0"/>
              </a:spcAft>
            </a:pPr>
            <a:r>
              <a:rPr lang="en-US" dirty="0" err="1">
                <a:solidFill>
                  <a:srgbClr val="FF0000"/>
                </a:solidFill>
                <a:latin typeface="Consolas" pitchFamily="49" charset="0"/>
                <a:cs typeface="Consolas" pitchFamily="49" charset="0"/>
              </a:rPr>
              <a:t>emp</a:t>
            </a:r>
            <a:r>
              <a:rPr lang="en-US" dirty="0">
                <a:solidFill>
                  <a:srgbClr val="FF0000"/>
                </a:solidFill>
                <a:latin typeface="Consolas" pitchFamily="49" charset="0"/>
                <a:cs typeface="Consolas" pitchFamily="49" charset="0"/>
              </a:rPr>
              <a:t> e1;</a:t>
            </a:r>
          </a:p>
          <a:p>
            <a:pPr lvl="3" fontAlgn="base">
              <a:spcBef>
                <a:spcPct val="0"/>
              </a:spcBef>
              <a:spcAft>
                <a:spcPct val="0"/>
              </a:spcAft>
            </a:pPr>
            <a:r>
              <a:rPr lang="en-US" dirty="0" err="1">
                <a:solidFill>
                  <a:srgbClr val="FF0000"/>
                </a:solidFill>
                <a:latin typeface="Consolas" pitchFamily="49" charset="0"/>
                <a:cs typeface="Consolas" pitchFamily="49" charset="0"/>
              </a:rPr>
              <a:t>printf</a:t>
            </a:r>
            <a:r>
              <a:rPr lang="en-US" dirty="0">
                <a:solidFill>
                  <a:srgbClr val="FF0000"/>
                </a:solidFill>
                <a:latin typeface="Consolas" pitchFamily="49" charset="0"/>
                <a:cs typeface="Consolas" pitchFamily="49" charset="0"/>
              </a:rPr>
              <a:t>("\</a:t>
            </a:r>
            <a:r>
              <a:rPr lang="en-US" dirty="0" err="1">
                <a:solidFill>
                  <a:srgbClr val="FF0000"/>
                </a:solidFill>
                <a:latin typeface="Consolas" pitchFamily="49" charset="0"/>
                <a:cs typeface="Consolas" pitchFamily="49" charset="0"/>
              </a:rPr>
              <a:t>nEnter</a:t>
            </a:r>
            <a:r>
              <a:rPr lang="en-US" dirty="0">
                <a:solidFill>
                  <a:srgbClr val="FF0000"/>
                </a:solidFill>
                <a:latin typeface="Consolas" pitchFamily="49" charset="0"/>
                <a:cs typeface="Consolas" pitchFamily="49" charset="0"/>
              </a:rPr>
              <a:t> Employee record:\n");</a:t>
            </a:r>
          </a:p>
          <a:p>
            <a:pPr lvl="3" fontAlgn="base">
              <a:spcBef>
                <a:spcPct val="0"/>
              </a:spcBef>
              <a:spcAft>
                <a:spcPct val="0"/>
              </a:spcAft>
            </a:pPr>
            <a:r>
              <a:rPr lang="en-US" dirty="0" err="1">
                <a:solidFill>
                  <a:srgbClr val="FF0000"/>
                </a:solidFill>
                <a:latin typeface="Consolas" pitchFamily="49" charset="0"/>
                <a:cs typeface="Consolas" pitchFamily="49" charset="0"/>
              </a:rPr>
              <a:t>printf</a:t>
            </a:r>
            <a:r>
              <a:rPr lang="en-US" dirty="0">
                <a:solidFill>
                  <a:srgbClr val="FF0000"/>
                </a:solidFill>
                <a:latin typeface="Consolas" pitchFamily="49" charset="0"/>
                <a:cs typeface="Consolas" pitchFamily="49" charset="0"/>
              </a:rPr>
              <a:t>("\</a:t>
            </a:r>
            <a:r>
              <a:rPr lang="en-US" dirty="0" err="1">
                <a:solidFill>
                  <a:srgbClr val="FF0000"/>
                </a:solidFill>
                <a:latin typeface="Consolas" pitchFamily="49" charset="0"/>
                <a:cs typeface="Consolas" pitchFamily="49" charset="0"/>
              </a:rPr>
              <a:t>nEmployee</a:t>
            </a:r>
            <a:r>
              <a:rPr lang="en-US" dirty="0">
                <a:solidFill>
                  <a:srgbClr val="FF0000"/>
                </a:solidFill>
                <a:latin typeface="Consolas" pitchFamily="49" charset="0"/>
                <a:cs typeface="Consolas" pitchFamily="49" charset="0"/>
              </a:rPr>
              <a:t> name:\t"); </a:t>
            </a:r>
          </a:p>
          <a:p>
            <a:pPr lvl="3" fontAlgn="base">
              <a:spcBef>
                <a:spcPct val="0"/>
              </a:spcBef>
              <a:spcAft>
                <a:spcPct val="0"/>
              </a:spcAft>
            </a:pPr>
            <a:r>
              <a:rPr lang="en-US" dirty="0" err="1">
                <a:solidFill>
                  <a:srgbClr val="FF0000"/>
                </a:solidFill>
                <a:latin typeface="Consolas" pitchFamily="49" charset="0"/>
                <a:cs typeface="Consolas" pitchFamily="49" charset="0"/>
              </a:rPr>
              <a:t>scanf</a:t>
            </a:r>
            <a:r>
              <a:rPr lang="en-US" dirty="0">
                <a:solidFill>
                  <a:srgbClr val="FF0000"/>
                </a:solidFill>
                <a:latin typeface="Consolas" pitchFamily="49" charset="0"/>
                <a:cs typeface="Consolas" pitchFamily="49" charset="0"/>
              </a:rPr>
              <a:t>("%s", e1.name); </a:t>
            </a:r>
          </a:p>
          <a:p>
            <a:pPr lvl="3" fontAlgn="base">
              <a:spcBef>
                <a:spcPct val="0"/>
              </a:spcBef>
              <a:spcAft>
                <a:spcPct val="0"/>
              </a:spcAft>
            </a:pPr>
            <a:r>
              <a:rPr lang="en-US" dirty="0" err="1">
                <a:solidFill>
                  <a:srgbClr val="FF0000"/>
                </a:solidFill>
                <a:latin typeface="Consolas" pitchFamily="49" charset="0"/>
                <a:cs typeface="Consolas" pitchFamily="49" charset="0"/>
              </a:rPr>
              <a:t>printf</a:t>
            </a:r>
            <a:r>
              <a:rPr lang="en-US" dirty="0">
                <a:solidFill>
                  <a:srgbClr val="FF0000"/>
                </a:solidFill>
                <a:latin typeface="Consolas" pitchFamily="49" charset="0"/>
                <a:cs typeface="Consolas" pitchFamily="49" charset="0"/>
              </a:rPr>
              <a:t>("\</a:t>
            </a:r>
            <a:r>
              <a:rPr lang="en-US" dirty="0" err="1">
                <a:solidFill>
                  <a:srgbClr val="FF0000"/>
                </a:solidFill>
                <a:latin typeface="Consolas" pitchFamily="49" charset="0"/>
                <a:cs typeface="Consolas" pitchFamily="49" charset="0"/>
              </a:rPr>
              <a:t>nEnter</a:t>
            </a:r>
            <a:r>
              <a:rPr lang="en-US" dirty="0">
                <a:solidFill>
                  <a:srgbClr val="FF0000"/>
                </a:solidFill>
                <a:latin typeface="Consolas" pitchFamily="49" charset="0"/>
                <a:cs typeface="Consolas" pitchFamily="49" charset="0"/>
              </a:rPr>
              <a:t> Employee salary: \t"); </a:t>
            </a:r>
          </a:p>
          <a:p>
            <a:pPr lvl="3" fontAlgn="base">
              <a:spcBef>
                <a:spcPct val="0"/>
              </a:spcBef>
              <a:spcAft>
                <a:spcPct val="0"/>
              </a:spcAft>
            </a:pPr>
            <a:r>
              <a:rPr lang="en-US" dirty="0" err="1">
                <a:solidFill>
                  <a:srgbClr val="FF0000"/>
                </a:solidFill>
                <a:latin typeface="Consolas" pitchFamily="49" charset="0"/>
                <a:cs typeface="Consolas" pitchFamily="49" charset="0"/>
              </a:rPr>
              <a:t>scanf</a:t>
            </a:r>
            <a:r>
              <a:rPr lang="en-US" dirty="0">
                <a:solidFill>
                  <a:srgbClr val="FF0000"/>
                </a:solidFill>
                <a:latin typeface="Consolas" pitchFamily="49" charset="0"/>
                <a:cs typeface="Consolas" pitchFamily="49" charset="0"/>
              </a:rPr>
              <a:t>("%d", &amp;e1.salary); </a:t>
            </a:r>
          </a:p>
          <a:p>
            <a:pPr lvl="3" fontAlgn="base">
              <a:spcBef>
                <a:spcPct val="0"/>
              </a:spcBef>
              <a:spcAft>
                <a:spcPct val="0"/>
              </a:spcAft>
            </a:pPr>
            <a:r>
              <a:rPr lang="en-US" dirty="0" err="1">
                <a:solidFill>
                  <a:srgbClr val="FF0000"/>
                </a:solidFill>
                <a:latin typeface="Consolas" pitchFamily="49" charset="0"/>
                <a:cs typeface="Consolas" pitchFamily="49" charset="0"/>
              </a:rPr>
              <a:t>printf</a:t>
            </a:r>
            <a:r>
              <a:rPr lang="en-US" dirty="0">
                <a:solidFill>
                  <a:srgbClr val="FF0000"/>
                </a:solidFill>
                <a:latin typeface="Consolas" pitchFamily="49" charset="0"/>
                <a:cs typeface="Consolas" pitchFamily="49" charset="0"/>
              </a:rPr>
              <a:t>("\</a:t>
            </a:r>
            <a:r>
              <a:rPr lang="en-US" dirty="0" err="1">
                <a:solidFill>
                  <a:srgbClr val="FF0000"/>
                </a:solidFill>
                <a:latin typeface="Consolas" pitchFamily="49" charset="0"/>
                <a:cs typeface="Consolas" pitchFamily="49" charset="0"/>
              </a:rPr>
              <a:t>nstudent</a:t>
            </a:r>
            <a:r>
              <a:rPr lang="en-US" dirty="0">
                <a:solidFill>
                  <a:srgbClr val="FF0000"/>
                </a:solidFill>
                <a:latin typeface="Consolas" pitchFamily="49" charset="0"/>
                <a:cs typeface="Consolas" pitchFamily="49" charset="0"/>
              </a:rPr>
              <a:t> name is %s", e1.name); </a:t>
            </a:r>
          </a:p>
          <a:p>
            <a:pPr lvl="3" fontAlgn="base">
              <a:spcBef>
                <a:spcPct val="0"/>
              </a:spcBef>
              <a:spcAft>
                <a:spcPct val="0"/>
              </a:spcAft>
            </a:pPr>
            <a:r>
              <a:rPr lang="en-US" dirty="0" err="1">
                <a:solidFill>
                  <a:srgbClr val="FF0000"/>
                </a:solidFill>
                <a:latin typeface="Consolas" pitchFamily="49" charset="0"/>
                <a:cs typeface="Consolas" pitchFamily="49" charset="0"/>
              </a:rPr>
              <a:t>printf</a:t>
            </a:r>
            <a:r>
              <a:rPr lang="en-US" dirty="0">
                <a:solidFill>
                  <a:srgbClr val="FF0000"/>
                </a:solidFill>
                <a:latin typeface="Consolas" pitchFamily="49" charset="0"/>
                <a:cs typeface="Consolas" pitchFamily="49" charset="0"/>
              </a:rPr>
              <a:t>("\</a:t>
            </a:r>
            <a:r>
              <a:rPr lang="en-US" dirty="0" err="1">
                <a:solidFill>
                  <a:srgbClr val="FF0000"/>
                </a:solidFill>
                <a:latin typeface="Consolas" pitchFamily="49" charset="0"/>
                <a:cs typeface="Consolas" pitchFamily="49" charset="0"/>
              </a:rPr>
              <a:t>nroll</a:t>
            </a:r>
            <a:r>
              <a:rPr lang="en-US" dirty="0">
                <a:solidFill>
                  <a:srgbClr val="FF0000"/>
                </a:solidFill>
                <a:latin typeface="Consolas" pitchFamily="49" charset="0"/>
                <a:cs typeface="Consolas" pitchFamily="49" charset="0"/>
              </a:rPr>
              <a:t> is %d", e1.salary); </a:t>
            </a:r>
          </a:p>
          <a:p>
            <a:pPr lvl="3" fontAlgn="base">
              <a:spcBef>
                <a:spcPct val="0"/>
              </a:spcBef>
              <a:spcAft>
                <a:spcPct val="0"/>
              </a:spcAft>
            </a:pPr>
            <a:r>
              <a:rPr lang="en-US" dirty="0" err="1">
                <a:solidFill>
                  <a:srgbClr val="FF0000"/>
                </a:solidFill>
                <a:latin typeface="Consolas" pitchFamily="49" charset="0"/>
                <a:cs typeface="Consolas" pitchFamily="49" charset="0"/>
              </a:rPr>
              <a:t>getch</a:t>
            </a:r>
            <a:r>
              <a:rPr lang="en-US" dirty="0">
                <a:solidFill>
                  <a:srgbClr val="FF0000"/>
                </a:solidFill>
                <a:latin typeface="Consolas" pitchFamily="49" charset="0"/>
                <a:cs typeface="Consolas" pitchFamily="49" charset="0"/>
              </a:rPr>
              <a:t>();</a:t>
            </a:r>
          </a:p>
          <a:p>
            <a:pPr lvl="2" fontAlgn="base">
              <a:lnSpc>
                <a:spcPct val="150000"/>
              </a:lnSpc>
              <a:spcBef>
                <a:spcPct val="0"/>
              </a:spcBef>
              <a:spcAft>
                <a:spcPct val="0"/>
              </a:spcAft>
            </a:pPr>
            <a:r>
              <a:rPr lang="en-US" dirty="0">
                <a:solidFill>
                  <a:srgbClr val="FF0000"/>
                </a:solidFill>
                <a:latin typeface="Consolas" pitchFamily="49" charset="0"/>
                <a:cs typeface="Consolas" pitchFamily="49" charset="0"/>
              </a:rPr>
              <a:t>}</a:t>
            </a:r>
            <a:r>
              <a:rPr lang="en-US" dirty="0">
                <a:solidFill>
                  <a:srgbClr val="FF0000"/>
                </a:solidFill>
                <a:latin typeface="Arial" pitchFamily="34" charset="0"/>
                <a:cs typeface="Arial" pitchFamily="34" charset="0"/>
              </a:rPr>
              <a:t> </a:t>
            </a:r>
          </a:p>
        </p:txBody>
      </p:sp>
    </p:spTree>
    <p:extLst>
      <p:ext uri="{BB962C8B-B14F-4D97-AF65-F5344CB8AC3E}">
        <p14:creationId xmlns:p14="http://schemas.microsoft.com/office/powerpoint/2010/main" val="19775896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543848"/>
            <a:ext cx="8458200" cy="3647152"/>
          </a:xfrm>
          <a:prstGeom prst="rect">
            <a:avLst/>
          </a:prstGeom>
        </p:spPr>
        <p:txBody>
          <a:bodyPr wrap="square">
            <a:spAutoFit/>
          </a:bodyPr>
          <a:lstStyle/>
          <a:p>
            <a:pPr>
              <a:spcAft>
                <a:spcPts val="600"/>
              </a:spcAft>
            </a:pPr>
            <a:r>
              <a:rPr lang="en-US" dirty="0"/>
              <a:t>	Unions are conceptually similar to structures. The syntax to declare/define a union is also similar to that of a structure. The only differences is in terms of storage. </a:t>
            </a:r>
          </a:p>
          <a:p>
            <a:pPr>
              <a:spcAft>
                <a:spcPts val="600"/>
              </a:spcAft>
            </a:pPr>
            <a:r>
              <a:rPr lang="en-US" dirty="0"/>
              <a:t>	In structure each member has its own storage location, whereas all members of union uses a single shared memory location which is equal to the size of its largest data member.</a:t>
            </a:r>
          </a:p>
          <a:p>
            <a:pPr>
              <a:spcAft>
                <a:spcPts val="600"/>
              </a:spcAft>
            </a:pPr>
            <a:r>
              <a:rPr lang="en-US" dirty="0"/>
              <a:t>	This implies that although a union may contain many members of different types, it cannot handle all the members at the same time. A union is declared using the union keyword.</a:t>
            </a:r>
          </a:p>
          <a:p>
            <a:pPr>
              <a:spcAft>
                <a:spcPts val="600"/>
              </a:spcAft>
            </a:pPr>
            <a:r>
              <a:rPr lang="en-US" dirty="0"/>
              <a:t>	Union is a data type in C programming that allows different data types to be stored in the same memory locations. Union provides an efficient way of reusing the memory location, as only one of its members can be accessed at a time. A union is used almost in the same way you would declare and use a structure. </a:t>
            </a:r>
          </a:p>
        </p:txBody>
      </p:sp>
      <p:sp>
        <p:nvSpPr>
          <p:cNvPr id="3" name="Rectangle 2"/>
          <p:cNvSpPr/>
          <p:nvPr/>
        </p:nvSpPr>
        <p:spPr>
          <a:xfrm>
            <a:off x="5715000" y="0"/>
            <a:ext cx="1401346" cy="523220"/>
          </a:xfrm>
          <a:prstGeom prst="rect">
            <a:avLst/>
          </a:prstGeom>
        </p:spPr>
        <p:txBody>
          <a:bodyPr wrap="none">
            <a:spAutoFit/>
          </a:bodyPr>
          <a:lstStyle/>
          <a:p>
            <a:r>
              <a:rPr lang="en-US" sz="2800" b="1" dirty="0"/>
              <a:t>UNIONS</a:t>
            </a:r>
          </a:p>
        </p:txBody>
      </p:sp>
      <p:sp>
        <p:nvSpPr>
          <p:cNvPr id="4" name="Rectangle 3"/>
          <p:cNvSpPr/>
          <p:nvPr/>
        </p:nvSpPr>
        <p:spPr>
          <a:xfrm>
            <a:off x="6705600" y="4598076"/>
            <a:ext cx="3505200" cy="2031325"/>
          </a:xfrm>
          <a:prstGeom prst="rect">
            <a:avLst/>
          </a:prstGeom>
          <a:solidFill>
            <a:schemeClr val="bg1"/>
          </a:solidFill>
          <a:ln>
            <a:solidFill>
              <a:schemeClr val="accent1"/>
            </a:solidFill>
          </a:ln>
        </p:spPr>
        <p:txBody>
          <a:bodyPr wrap="square">
            <a:spAutoFit/>
          </a:bodyPr>
          <a:lstStyle/>
          <a:p>
            <a:r>
              <a:rPr lang="en-US" b="1" dirty="0"/>
              <a:t>Example:</a:t>
            </a:r>
            <a:r>
              <a:rPr lang="en-US" dirty="0"/>
              <a:t/>
            </a:r>
            <a:br>
              <a:rPr lang="en-US" dirty="0"/>
            </a:br>
            <a:r>
              <a:rPr lang="en-US" dirty="0"/>
              <a:t>	union student</a:t>
            </a:r>
            <a:br>
              <a:rPr lang="en-US" dirty="0"/>
            </a:br>
            <a:r>
              <a:rPr lang="en-US" dirty="0"/>
              <a:t>	{</a:t>
            </a:r>
            <a:br>
              <a:rPr lang="en-US" dirty="0"/>
            </a:br>
            <a:r>
              <a:rPr lang="en-US" dirty="0"/>
              <a:t>		</a:t>
            </a:r>
            <a:r>
              <a:rPr lang="en-US" dirty="0" err="1"/>
              <a:t>int</a:t>
            </a:r>
            <a:r>
              <a:rPr lang="en-US" dirty="0"/>
              <a:t>  mark;</a:t>
            </a:r>
            <a:br>
              <a:rPr lang="en-US" dirty="0"/>
            </a:br>
            <a:r>
              <a:rPr lang="en-US" dirty="0"/>
              <a:t>		char name[10];</a:t>
            </a:r>
            <a:br>
              <a:rPr lang="en-US" dirty="0"/>
            </a:br>
            <a:r>
              <a:rPr lang="en-US" dirty="0"/>
              <a:t>		float average;</a:t>
            </a:r>
            <a:br>
              <a:rPr lang="en-US" dirty="0"/>
            </a:br>
            <a:r>
              <a:rPr lang="en-US" dirty="0"/>
              <a:t>	};</a:t>
            </a:r>
          </a:p>
        </p:txBody>
      </p:sp>
      <p:sp>
        <p:nvSpPr>
          <p:cNvPr id="5" name="Rectangle 4"/>
          <p:cNvSpPr/>
          <p:nvPr/>
        </p:nvSpPr>
        <p:spPr>
          <a:xfrm>
            <a:off x="1981200" y="4598076"/>
            <a:ext cx="4191000" cy="2031325"/>
          </a:xfrm>
          <a:prstGeom prst="rect">
            <a:avLst/>
          </a:prstGeom>
          <a:solidFill>
            <a:schemeClr val="bg1"/>
          </a:solidFill>
          <a:ln>
            <a:solidFill>
              <a:schemeClr val="accent1"/>
            </a:solidFill>
          </a:ln>
        </p:spPr>
        <p:txBody>
          <a:bodyPr wrap="square">
            <a:spAutoFit/>
          </a:bodyPr>
          <a:lstStyle/>
          <a:p>
            <a:r>
              <a:rPr lang="en-US" b="1" dirty="0"/>
              <a:t>Syntax:</a:t>
            </a:r>
          </a:p>
          <a:p>
            <a:pPr lvl="1"/>
            <a:r>
              <a:rPr lang="en-US" dirty="0"/>
              <a:t>	union  </a:t>
            </a:r>
            <a:r>
              <a:rPr lang="en-US" dirty="0" err="1"/>
              <a:t>union_name</a:t>
            </a:r>
            <a:r>
              <a:rPr lang="en-US" dirty="0"/>
              <a:t/>
            </a:r>
            <a:br>
              <a:rPr lang="en-US" dirty="0"/>
            </a:br>
            <a:r>
              <a:rPr lang="en-US" dirty="0"/>
              <a:t>	{</a:t>
            </a:r>
            <a:br>
              <a:rPr lang="en-US" dirty="0"/>
            </a:br>
            <a:r>
              <a:rPr lang="en-US" dirty="0"/>
              <a:t>		</a:t>
            </a:r>
            <a:r>
              <a:rPr lang="en-US" dirty="0" err="1"/>
              <a:t>datatype</a:t>
            </a:r>
            <a:r>
              <a:rPr lang="en-US" dirty="0"/>
              <a:t>  var_name1;</a:t>
            </a:r>
            <a:br>
              <a:rPr lang="en-US" dirty="0"/>
            </a:br>
            <a:r>
              <a:rPr lang="en-US" dirty="0"/>
              <a:t>		</a:t>
            </a:r>
            <a:r>
              <a:rPr lang="en-US" dirty="0" err="1"/>
              <a:t>datatype</a:t>
            </a:r>
            <a:r>
              <a:rPr lang="en-US" dirty="0"/>
              <a:t>   var_name2;</a:t>
            </a:r>
          </a:p>
          <a:p>
            <a:pPr lvl="1"/>
            <a:r>
              <a:rPr lang="en-US" dirty="0"/>
              <a:t>		………</a:t>
            </a:r>
            <a:br>
              <a:rPr lang="en-US" dirty="0"/>
            </a:br>
            <a:r>
              <a:rPr lang="en-US" dirty="0"/>
              <a:t>	};</a:t>
            </a:r>
          </a:p>
        </p:txBody>
      </p:sp>
    </p:spTree>
    <p:extLst>
      <p:ext uri="{BB962C8B-B14F-4D97-AF65-F5344CB8AC3E}">
        <p14:creationId xmlns:p14="http://schemas.microsoft.com/office/powerpoint/2010/main" val="17251079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13693"/>
            <a:ext cx="6172200" cy="6740307"/>
          </a:xfrm>
          <a:prstGeom prst="rect">
            <a:avLst/>
          </a:prstGeom>
        </p:spPr>
        <p:txBody>
          <a:bodyPr wrap="square">
            <a:spAutoFit/>
          </a:bodyPr>
          <a:lstStyle/>
          <a:p>
            <a:r>
              <a:rPr lang="en-US" dirty="0">
                <a:solidFill>
                  <a:srgbClr val="FF0000"/>
                </a:solidFill>
              </a:rPr>
              <a:t>// Program for C Union</a:t>
            </a:r>
          </a:p>
          <a:p>
            <a:endParaRPr lang="en-US" dirty="0">
              <a:solidFill>
                <a:srgbClr val="FF0000"/>
              </a:solidFill>
            </a:endParaRPr>
          </a:p>
          <a:p>
            <a:r>
              <a:rPr lang="en-US" dirty="0">
                <a:solidFill>
                  <a:srgbClr val="FF0000"/>
                </a:solidFill>
              </a:rPr>
              <a:t>#include &lt;</a:t>
            </a:r>
            <a:r>
              <a:rPr lang="en-US" dirty="0" err="1">
                <a:solidFill>
                  <a:srgbClr val="FF0000"/>
                </a:solidFill>
              </a:rPr>
              <a:t>stdio.h</a:t>
            </a:r>
            <a:r>
              <a:rPr lang="en-US" dirty="0">
                <a:solidFill>
                  <a:srgbClr val="FF0000"/>
                </a:solidFill>
              </a:rPr>
              <a:t>&gt;</a:t>
            </a:r>
          </a:p>
          <a:p>
            <a:r>
              <a:rPr lang="en-US" dirty="0">
                <a:solidFill>
                  <a:srgbClr val="FF0000"/>
                </a:solidFill>
              </a:rPr>
              <a:t>#include &lt;</a:t>
            </a:r>
            <a:r>
              <a:rPr lang="en-US" dirty="0" err="1">
                <a:solidFill>
                  <a:srgbClr val="FF0000"/>
                </a:solidFill>
              </a:rPr>
              <a:t>string.h</a:t>
            </a:r>
            <a:r>
              <a:rPr lang="en-US" dirty="0">
                <a:solidFill>
                  <a:srgbClr val="FF0000"/>
                </a:solidFill>
              </a:rPr>
              <a:t>&gt;</a:t>
            </a:r>
          </a:p>
          <a:p>
            <a:endParaRPr lang="en-US" dirty="0">
              <a:solidFill>
                <a:srgbClr val="FF0000"/>
              </a:solidFill>
            </a:endParaRPr>
          </a:p>
          <a:p>
            <a:r>
              <a:rPr lang="en-US" dirty="0">
                <a:solidFill>
                  <a:srgbClr val="FF0000"/>
                </a:solidFill>
              </a:rPr>
              <a:t>union </a:t>
            </a:r>
            <a:r>
              <a:rPr lang="en-US" dirty="0" err="1">
                <a:solidFill>
                  <a:srgbClr val="FF0000"/>
                </a:solidFill>
              </a:rPr>
              <a:t>RecordInf</a:t>
            </a:r>
            <a:endParaRPr lang="en-US" dirty="0">
              <a:solidFill>
                <a:srgbClr val="FF0000"/>
              </a:solidFill>
            </a:endParaRPr>
          </a:p>
          <a:p>
            <a:r>
              <a:rPr lang="en-US" dirty="0">
                <a:solidFill>
                  <a:srgbClr val="FF0000"/>
                </a:solidFill>
              </a:rPr>
              <a:t> { </a:t>
            </a:r>
          </a:p>
          <a:p>
            <a:r>
              <a:rPr lang="en-US" dirty="0">
                <a:solidFill>
                  <a:srgbClr val="FF0000"/>
                </a:solidFill>
              </a:rPr>
              <a:t>	  </a:t>
            </a:r>
            <a:r>
              <a:rPr lang="en-US" dirty="0" err="1">
                <a:solidFill>
                  <a:srgbClr val="FF0000"/>
                </a:solidFill>
              </a:rPr>
              <a:t>int</a:t>
            </a:r>
            <a:r>
              <a:rPr lang="en-US" dirty="0">
                <a:solidFill>
                  <a:srgbClr val="FF0000"/>
                </a:solidFill>
              </a:rPr>
              <a:t> </a:t>
            </a:r>
            <a:r>
              <a:rPr lang="en-US" dirty="0" err="1">
                <a:solidFill>
                  <a:srgbClr val="FF0000"/>
                </a:solidFill>
              </a:rPr>
              <a:t>i</a:t>
            </a:r>
            <a:r>
              <a:rPr lang="en-US" dirty="0">
                <a:solidFill>
                  <a:srgbClr val="FF0000"/>
                </a:solidFill>
              </a:rPr>
              <a:t>;</a:t>
            </a:r>
          </a:p>
          <a:p>
            <a:r>
              <a:rPr lang="en-US" dirty="0">
                <a:solidFill>
                  <a:srgbClr val="FF0000"/>
                </a:solidFill>
              </a:rPr>
              <a:t> 	 float f;</a:t>
            </a:r>
          </a:p>
          <a:p>
            <a:r>
              <a:rPr lang="en-US" dirty="0">
                <a:solidFill>
                  <a:srgbClr val="FF0000"/>
                </a:solidFill>
              </a:rPr>
              <a:t>  	char </a:t>
            </a:r>
            <a:r>
              <a:rPr lang="en-US" dirty="0" err="1">
                <a:solidFill>
                  <a:srgbClr val="FF0000"/>
                </a:solidFill>
              </a:rPr>
              <a:t>str</a:t>
            </a:r>
            <a:r>
              <a:rPr lang="en-US" dirty="0">
                <a:solidFill>
                  <a:srgbClr val="FF0000"/>
                </a:solidFill>
              </a:rPr>
              <a:t>[20];</a:t>
            </a:r>
          </a:p>
          <a:p>
            <a:r>
              <a:rPr lang="en-US" dirty="0">
                <a:solidFill>
                  <a:srgbClr val="FF0000"/>
                </a:solidFill>
              </a:rPr>
              <a:t>};</a:t>
            </a:r>
          </a:p>
          <a:p>
            <a:r>
              <a:rPr lang="en-US" dirty="0">
                <a:solidFill>
                  <a:srgbClr val="FF0000"/>
                </a:solidFill>
              </a:rPr>
              <a:t>main( ) </a:t>
            </a:r>
          </a:p>
          <a:p>
            <a:r>
              <a:rPr lang="en-US" dirty="0">
                <a:solidFill>
                  <a:srgbClr val="FF0000"/>
                </a:solidFill>
              </a:rPr>
              <a:t>{ </a:t>
            </a:r>
          </a:p>
          <a:p>
            <a:pPr lvl="1"/>
            <a:r>
              <a:rPr lang="en-US" dirty="0">
                <a:solidFill>
                  <a:srgbClr val="FF0000"/>
                </a:solidFill>
              </a:rPr>
              <a:t>  union </a:t>
            </a:r>
            <a:r>
              <a:rPr lang="en-US" dirty="0" err="1">
                <a:solidFill>
                  <a:srgbClr val="FF0000"/>
                </a:solidFill>
              </a:rPr>
              <a:t>RecordInf</a:t>
            </a:r>
            <a:r>
              <a:rPr lang="en-US" dirty="0">
                <a:solidFill>
                  <a:srgbClr val="FF0000"/>
                </a:solidFill>
              </a:rPr>
              <a:t> record;</a:t>
            </a:r>
          </a:p>
          <a:p>
            <a:pPr lvl="1"/>
            <a:r>
              <a:rPr lang="en-US" dirty="0">
                <a:solidFill>
                  <a:srgbClr val="FF0000"/>
                </a:solidFill>
              </a:rPr>
              <a:t>  </a:t>
            </a:r>
            <a:r>
              <a:rPr lang="en-US" dirty="0" err="1">
                <a:solidFill>
                  <a:srgbClr val="FF0000"/>
                </a:solidFill>
              </a:rPr>
              <a:t>record.i</a:t>
            </a:r>
            <a:r>
              <a:rPr lang="en-US" dirty="0">
                <a:solidFill>
                  <a:srgbClr val="FF0000"/>
                </a:solidFill>
              </a:rPr>
              <a:t> = 10;</a:t>
            </a:r>
          </a:p>
          <a:p>
            <a:pPr lvl="1"/>
            <a:r>
              <a:rPr lang="en-US" dirty="0">
                <a:solidFill>
                  <a:srgbClr val="FF0000"/>
                </a:solidFill>
              </a:rPr>
              <a:t>  </a:t>
            </a:r>
            <a:r>
              <a:rPr lang="en-US" dirty="0" err="1">
                <a:solidFill>
                  <a:srgbClr val="FF0000"/>
                </a:solidFill>
              </a:rPr>
              <a:t>record.f</a:t>
            </a:r>
            <a:r>
              <a:rPr lang="en-US" dirty="0">
                <a:solidFill>
                  <a:srgbClr val="FF0000"/>
                </a:solidFill>
              </a:rPr>
              <a:t> = 220.5;</a:t>
            </a:r>
          </a:p>
          <a:p>
            <a:pPr lvl="1"/>
            <a:r>
              <a:rPr lang="en-US" dirty="0">
                <a:solidFill>
                  <a:srgbClr val="FF0000"/>
                </a:solidFill>
              </a:rPr>
              <a:t>  </a:t>
            </a:r>
            <a:r>
              <a:rPr lang="en-US" dirty="0" err="1">
                <a:solidFill>
                  <a:srgbClr val="FF0000"/>
                </a:solidFill>
              </a:rPr>
              <a:t>strcpy</a:t>
            </a:r>
            <a:r>
              <a:rPr lang="en-US" dirty="0">
                <a:solidFill>
                  <a:srgbClr val="FF0000"/>
                </a:solidFill>
              </a:rPr>
              <a:t>( record.str, "C Programming");</a:t>
            </a:r>
          </a:p>
          <a:p>
            <a:pPr lvl="1"/>
            <a:r>
              <a:rPr lang="en-US" dirty="0">
                <a:solidFill>
                  <a:srgbClr val="FF0000"/>
                </a:solidFill>
              </a:rPr>
              <a:t> </a:t>
            </a:r>
          </a:p>
          <a:p>
            <a:pPr lvl="1"/>
            <a:r>
              <a:rPr lang="en-US" dirty="0">
                <a:solidFill>
                  <a:srgbClr val="FF0000"/>
                </a:solidFill>
              </a:rPr>
              <a:t>  </a:t>
            </a:r>
            <a:r>
              <a:rPr lang="en-US" dirty="0" err="1">
                <a:solidFill>
                  <a:srgbClr val="FF0000"/>
                </a:solidFill>
              </a:rPr>
              <a:t>printf</a:t>
            </a:r>
            <a:r>
              <a:rPr lang="en-US" dirty="0">
                <a:solidFill>
                  <a:srgbClr val="FF0000"/>
                </a:solidFill>
              </a:rPr>
              <a:t>( "</a:t>
            </a:r>
            <a:r>
              <a:rPr lang="en-US" dirty="0" err="1">
                <a:solidFill>
                  <a:srgbClr val="FF0000"/>
                </a:solidFill>
              </a:rPr>
              <a:t>record.i</a:t>
            </a:r>
            <a:r>
              <a:rPr lang="en-US" dirty="0">
                <a:solidFill>
                  <a:srgbClr val="FF0000"/>
                </a:solidFill>
              </a:rPr>
              <a:t> : %d\n", </a:t>
            </a:r>
            <a:r>
              <a:rPr lang="en-US" dirty="0" err="1">
                <a:solidFill>
                  <a:srgbClr val="FF0000"/>
                </a:solidFill>
              </a:rPr>
              <a:t>record.i</a:t>
            </a:r>
            <a:r>
              <a:rPr lang="en-US" dirty="0">
                <a:solidFill>
                  <a:srgbClr val="FF0000"/>
                </a:solidFill>
              </a:rPr>
              <a:t>);</a:t>
            </a:r>
          </a:p>
          <a:p>
            <a:pPr lvl="1"/>
            <a:r>
              <a:rPr lang="en-US" dirty="0">
                <a:solidFill>
                  <a:srgbClr val="FF0000"/>
                </a:solidFill>
              </a:rPr>
              <a:t>  </a:t>
            </a:r>
            <a:r>
              <a:rPr lang="en-US" dirty="0" err="1">
                <a:solidFill>
                  <a:srgbClr val="FF0000"/>
                </a:solidFill>
              </a:rPr>
              <a:t>printf</a:t>
            </a:r>
            <a:r>
              <a:rPr lang="en-US" dirty="0">
                <a:solidFill>
                  <a:srgbClr val="FF0000"/>
                </a:solidFill>
              </a:rPr>
              <a:t>( "</a:t>
            </a:r>
            <a:r>
              <a:rPr lang="en-US" dirty="0" err="1">
                <a:solidFill>
                  <a:srgbClr val="FF0000"/>
                </a:solidFill>
              </a:rPr>
              <a:t>record.f</a:t>
            </a:r>
            <a:r>
              <a:rPr lang="en-US" dirty="0">
                <a:solidFill>
                  <a:srgbClr val="FF0000"/>
                </a:solidFill>
              </a:rPr>
              <a:t> : %f\n", </a:t>
            </a:r>
            <a:r>
              <a:rPr lang="en-US" dirty="0" err="1">
                <a:solidFill>
                  <a:srgbClr val="FF0000"/>
                </a:solidFill>
              </a:rPr>
              <a:t>record.f</a:t>
            </a:r>
            <a:r>
              <a:rPr lang="en-US" dirty="0">
                <a:solidFill>
                  <a:srgbClr val="FF0000"/>
                </a:solidFill>
              </a:rPr>
              <a:t>);</a:t>
            </a:r>
          </a:p>
          <a:p>
            <a:pPr lvl="1"/>
            <a:r>
              <a:rPr lang="en-US" dirty="0">
                <a:solidFill>
                  <a:srgbClr val="FF0000"/>
                </a:solidFill>
              </a:rPr>
              <a:t>  </a:t>
            </a:r>
            <a:r>
              <a:rPr lang="en-US" dirty="0" err="1">
                <a:solidFill>
                  <a:srgbClr val="FF0000"/>
                </a:solidFill>
              </a:rPr>
              <a:t>printf</a:t>
            </a:r>
            <a:r>
              <a:rPr lang="en-US" dirty="0">
                <a:solidFill>
                  <a:srgbClr val="FF0000"/>
                </a:solidFill>
              </a:rPr>
              <a:t>( "record.str : %s\n", record.str);</a:t>
            </a:r>
          </a:p>
          <a:p>
            <a:pPr lvl="1"/>
            <a:r>
              <a:rPr lang="en-US" dirty="0">
                <a:solidFill>
                  <a:srgbClr val="FF0000"/>
                </a:solidFill>
              </a:rPr>
              <a:t> </a:t>
            </a:r>
          </a:p>
          <a:p>
            <a:pPr lvl="1"/>
            <a:r>
              <a:rPr lang="en-US" dirty="0">
                <a:solidFill>
                  <a:srgbClr val="FF0000"/>
                </a:solidFill>
              </a:rPr>
              <a:t>  </a:t>
            </a:r>
            <a:r>
              <a:rPr lang="en-US" dirty="0" err="1">
                <a:solidFill>
                  <a:srgbClr val="FF0000"/>
                </a:solidFill>
              </a:rPr>
              <a:t>getch</a:t>
            </a:r>
            <a:r>
              <a:rPr lang="en-US" dirty="0">
                <a:solidFill>
                  <a:srgbClr val="FF0000"/>
                </a:solidFill>
              </a:rPr>
              <a:t>();</a:t>
            </a:r>
          </a:p>
          <a:p>
            <a:r>
              <a:rPr lang="en-US" dirty="0">
                <a:solidFill>
                  <a:srgbClr val="FF0000"/>
                </a:solidFill>
              </a:rPr>
              <a:t>}</a:t>
            </a:r>
          </a:p>
        </p:txBody>
      </p:sp>
    </p:spTree>
    <p:extLst>
      <p:ext uri="{BB962C8B-B14F-4D97-AF65-F5344CB8AC3E}">
        <p14:creationId xmlns:p14="http://schemas.microsoft.com/office/powerpoint/2010/main" val="32008328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62400" y="0"/>
            <a:ext cx="4016164" cy="369332"/>
          </a:xfrm>
          <a:prstGeom prst="rect">
            <a:avLst/>
          </a:prstGeom>
        </p:spPr>
        <p:txBody>
          <a:bodyPr wrap="none">
            <a:spAutoFit/>
          </a:bodyPr>
          <a:lstStyle/>
          <a:p>
            <a:r>
              <a:rPr lang="en-US" dirty="0"/>
              <a:t>Difference Between Structure And Union</a:t>
            </a:r>
          </a:p>
        </p:txBody>
      </p:sp>
      <p:pic>
        <p:nvPicPr>
          <p:cNvPr id="56322" name="Picture 2" descr="Image result for difference between structure and union in c programming with example"/>
          <p:cNvPicPr>
            <a:picLocks noChangeAspect="1" noChangeArrowheads="1"/>
          </p:cNvPicPr>
          <p:nvPr/>
        </p:nvPicPr>
        <p:blipFill>
          <a:blip r:embed="rId2"/>
          <a:srcRect l="10577"/>
          <a:stretch>
            <a:fillRect/>
          </a:stretch>
        </p:blipFill>
        <p:spPr bwMode="auto">
          <a:xfrm>
            <a:off x="2057400" y="304800"/>
            <a:ext cx="8458200" cy="4343400"/>
          </a:xfrm>
          <a:prstGeom prst="rect">
            <a:avLst/>
          </a:prstGeom>
          <a:noFill/>
        </p:spPr>
      </p:pic>
      <p:graphicFrame>
        <p:nvGraphicFramePr>
          <p:cNvPr id="4" name="Table 3"/>
          <p:cNvGraphicFramePr>
            <a:graphicFrameLocks noGrp="1"/>
          </p:cNvGraphicFramePr>
          <p:nvPr/>
        </p:nvGraphicFramePr>
        <p:xfrm>
          <a:off x="2057400" y="4526280"/>
          <a:ext cx="8382000" cy="2103120"/>
        </p:xfrm>
        <a:graphic>
          <a:graphicData uri="http://schemas.openxmlformats.org/drawingml/2006/table">
            <a:tbl>
              <a:tblPr firstRow="1" bandRow="1">
                <a:tableStyleId>{5940675A-B579-460E-94D1-54222C63F5DA}</a:tableStyleId>
              </a:tblPr>
              <a:tblGrid>
                <a:gridCol w="4191000"/>
                <a:gridCol w="4191000"/>
              </a:tblGrid>
              <a:tr h="370840">
                <a:tc>
                  <a:txBody>
                    <a:bodyPr/>
                    <a:lstStyle/>
                    <a:p>
                      <a:r>
                        <a:rPr lang="en-US" sz="1800" b="0" i="0" kern="1200" dirty="0" smtClean="0">
                          <a:solidFill>
                            <a:schemeClr val="tx1"/>
                          </a:solidFill>
                          <a:latin typeface="+mn-lt"/>
                          <a:ea typeface="+mn-ea"/>
                          <a:cs typeface="+mn-cs"/>
                        </a:rPr>
                        <a:t>Structures will occupy more memory space. </a:t>
                      </a:r>
                      <a:r>
                        <a:rPr lang="en-US" sz="1800" b="0" i="0" kern="1200" dirty="0" err="1" smtClean="0">
                          <a:solidFill>
                            <a:schemeClr val="tx1"/>
                          </a:solidFill>
                          <a:latin typeface="+mn-lt"/>
                          <a:ea typeface="+mn-ea"/>
                          <a:cs typeface="+mn-cs"/>
                        </a:rPr>
                        <a:t>Memory_Size</a:t>
                      </a:r>
                      <a:r>
                        <a:rPr lang="en-US" sz="1800" b="0" i="0" kern="1200" dirty="0" smtClean="0">
                          <a:solidFill>
                            <a:schemeClr val="tx1"/>
                          </a:solidFill>
                          <a:latin typeface="+mn-lt"/>
                          <a:ea typeface="+mn-ea"/>
                          <a:cs typeface="+mn-cs"/>
                        </a:rPr>
                        <a:t> = addition of all the structure members sizes.  </a:t>
                      </a:r>
                      <a:r>
                        <a:rPr lang="en-US" sz="1800" b="0" i="0" kern="1200" dirty="0" err="1" smtClean="0">
                          <a:solidFill>
                            <a:schemeClr val="tx1"/>
                          </a:solidFill>
                          <a:latin typeface="+mn-lt"/>
                          <a:ea typeface="+mn-ea"/>
                          <a:cs typeface="+mn-cs"/>
                        </a:rPr>
                        <a:t>Memory_Size</a:t>
                      </a:r>
                      <a:r>
                        <a:rPr lang="en-US" sz="1800" b="0" i="0" kern="1200" dirty="0" smtClean="0">
                          <a:solidFill>
                            <a:schemeClr val="tx1"/>
                          </a:solidFill>
                          <a:latin typeface="+mn-lt"/>
                          <a:ea typeface="+mn-ea"/>
                          <a:cs typeface="+mn-cs"/>
                        </a:rPr>
                        <a:t> = </a:t>
                      </a:r>
                      <a:r>
                        <a:rPr lang="en-US" sz="1800" b="0" i="0" kern="1200" dirty="0" err="1" smtClean="0">
                          <a:solidFill>
                            <a:schemeClr val="tx1"/>
                          </a:solidFill>
                          <a:latin typeface="+mn-lt"/>
                          <a:ea typeface="+mn-ea"/>
                          <a:cs typeface="+mn-cs"/>
                        </a:rPr>
                        <a:t>int</a:t>
                      </a:r>
                      <a:r>
                        <a:rPr lang="en-US" sz="1800" b="0" i="0" kern="1200" dirty="0" smtClean="0">
                          <a:solidFill>
                            <a:schemeClr val="tx1"/>
                          </a:solidFill>
                          <a:latin typeface="+mn-lt"/>
                          <a:ea typeface="+mn-ea"/>
                          <a:cs typeface="+mn-cs"/>
                        </a:rPr>
                        <a:t> + char array [50] + float  </a:t>
                      </a:r>
                      <a:r>
                        <a:rPr lang="en-US" sz="1800" b="0" i="0" kern="1200" dirty="0" err="1" smtClean="0">
                          <a:solidFill>
                            <a:schemeClr val="tx1"/>
                          </a:solidFill>
                          <a:latin typeface="+mn-lt"/>
                          <a:ea typeface="+mn-ea"/>
                          <a:cs typeface="+mn-cs"/>
                        </a:rPr>
                        <a:t>Memory_Size</a:t>
                      </a:r>
                      <a:r>
                        <a:rPr lang="en-US" sz="1800" b="0" i="0" kern="1200" dirty="0" smtClean="0">
                          <a:solidFill>
                            <a:schemeClr val="tx1"/>
                          </a:solidFill>
                          <a:latin typeface="+mn-lt"/>
                          <a:ea typeface="+mn-ea"/>
                          <a:cs typeface="+mn-cs"/>
                        </a:rPr>
                        <a:t> = 2 + 50 + 4 Bytes </a:t>
                      </a:r>
                      <a:r>
                        <a:rPr lang="en-US" sz="1800" b="0" i="0" kern="1200" dirty="0" err="1" smtClean="0">
                          <a:solidFill>
                            <a:schemeClr val="tx1"/>
                          </a:solidFill>
                          <a:latin typeface="+mn-lt"/>
                          <a:ea typeface="+mn-ea"/>
                          <a:cs typeface="+mn-cs"/>
                        </a:rPr>
                        <a:t>Memory_Size</a:t>
                      </a:r>
                      <a:r>
                        <a:rPr lang="en-US" sz="1800" b="0" i="0" kern="1200" dirty="0" smtClean="0">
                          <a:solidFill>
                            <a:schemeClr val="tx1"/>
                          </a:solidFill>
                          <a:latin typeface="+mn-lt"/>
                          <a:ea typeface="+mn-ea"/>
                          <a:cs typeface="+mn-cs"/>
                        </a:rPr>
                        <a:t> = 56 Byte</a:t>
                      </a:r>
                      <a:endParaRPr lang="en-US" dirty="0"/>
                    </a:p>
                  </a:txBody>
                  <a:tcPr/>
                </a:tc>
                <a:tc>
                  <a:txBody>
                    <a:bodyPr/>
                    <a:lstStyle/>
                    <a:p>
                      <a:r>
                        <a:rPr lang="en-US" sz="1800" b="0" i="0" kern="1200" dirty="0" smtClean="0">
                          <a:solidFill>
                            <a:schemeClr val="tx1"/>
                          </a:solidFill>
                          <a:latin typeface="+mn-lt"/>
                          <a:ea typeface="+mn-ea"/>
                          <a:cs typeface="+mn-cs"/>
                        </a:rPr>
                        <a:t>Union will occupy less memory space compared to </a:t>
                      </a:r>
                      <a:r>
                        <a:rPr lang="en-US" sz="1800" b="0" i="0" kern="1200" dirty="0" err="1" smtClean="0">
                          <a:solidFill>
                            <a:schemeClr val="tx1"/>
                          </a:solidFill>
                          <a:latin typeface="+mn-lt"/>
                          <a:ea typeface="+mn-ea"/>
                          <a:cs typeface="+mn-cs"/>
                        </a:rPr>
                        <a:t>structures.Memory_Size</a:t>
                      </a:r>
                      <a:r>
                        <a:rPr lang="en-US" sz="1800" b="0" i="0" kern="1200" dirty="0" smtClean="0">
                          <a:solidFill>
                            <a:schemeClr val="tx1"/>
                          </a:solidFill>
                          <a:latin typeface="+mn-lt"/>
                          <a:ea typeface="+mn-ea"/>
                          <a:cs typeface="+mn-cs"/>
                        </a:rPr>
                        <a:t> = Size of the largest Union member. From the above example, Largest Union member is char array so, </a:t>
                      </a:r>
                      <a:r>
                        <a:rPr lang="en-US" sz="1800" b="0" i="0" kern="1200" dirty="0" err="1" smtClean="0">
                          <a:solidFill>
                            <a:schemeClr val="tx1"/>
                          </a:solidFill>
                          <a:latin typeface="+mn-lt"/>
                          <a:ea typeface="+mn-ea"/>
                          <a:cs typeface="+mn-cs"/>
                        </a:rPr>
                        <a:t>Memory_Size</a:t>
                      </a:r>
                      <a:r>
                        <a:rPr lang="en-US" sz="1800" b="0" i="0" kern="1200" dirty="0" smtClean="0">
                          <a:solidFill>
                            <a:schemeClr val="tx1"/>
                          </a:solidFill>
                          <a:latin typeface="+mn-lt"/>
                          <a:ea typeface="+mn-ea"/>
                          <a:cs typeface="+mn-cs"/>
                        </a:rPr>
                        <a:t> = 50 Bytes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tx1"/>
                          </a:solidFill>
                          <a:latin typeface="+mn-lt"/>
                          <a:ea typeface="+mn-ea"/>
                          <a:cs typeface="+mn-cs"/>
                        </a:rPr>
                        <a:t>Size of structure , each member get separate space in memory.</a:t>
                      </a:r>
                      <a:endParaRPr lang="en-US" dirty="0" smtClean="0"/>
                    </a:p>
                  </a:txBody>
                  <a:tcPr/>
                </a:tc>
                <a:tc>
                  <a:txBody>
                    <a:bodyPr/>
                    <a:lstStyle/>
                    <a:p>
                      <a:r>
                        <a:rPr lang="en-US" sz="1800" b="0" i="0" kern="1200" dirty="0" smtClean="0">
                          <a:solidFill>
                            <a:schemeClr val="tx1"/>
                          </a:solidFill>
                          <a:latin typeface="+mn-lt"/>
                          <a:ea typeface="+mn-ea"/>
                          <a:cs typeface="+mn-cs"/>
                        </a:rPr>
                        <a:t>Size of union is decided by the size of largest member of union. </a:t>
                      </a:r>
                      <a:endParaRPr lang="en-US" dirty="0"/>
                    </a:p>
                  </a:txBody>
                  <a:tcPr/>
                </a:tc>
              </a:tr>
            </a:tbl>
          </a:graphicData>
        </a:graphic>
      </p:graphicFrame>
    </p:spTree>
    <p:extLst>
      <p:ext uri="{BB962C8B-B14F-4D97-AF65-F5344CB8AC3E}">
        <p14:creationId xmlns:p14="http://schemas.microsoft.com/office/powerpoint/2010/main" val="29721711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52600" y="228601"/>
          <a:ext cx="8534400" cy="6396302"/>
        </p:xfrm>
        <a:graphic>
          <a:graphicData uri="http://schemas.openxmlformats.org/drawingml/2006/table">
            <a:tbl>
              <a:tblPr firstRow="1" bandRow="1">
                <a:tableStyleId>{5940675A-B579-460E-94D1-54222C63F5DA}</a:tableStyleId>
              </a:tblPr>
              <a:tblGrid>
                <a:gridCol w="533400"/>
                <a:gridCol w="3886200"/>
                <a:gridCol w="4114800"/>
              </a:tblGrid>
              <a:tr h="533399">
                <a:tc>
                  <a:txBody>
                    <a:bodyPr/>
                    <a:lstStyle/>
                    <a:p>
                      <a:r>
                        <a:rPr lang="en-US" sz="1600" dirty="0" smtClean="0"/>
                        <a:t>Sr. No.</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Structure</a:t>
                      </a:r>
                      <a:r>
                        <a:rPr lang="en-US" sz="1600" baseline="0" dirty="0" smtClean="0"/>
                        <a:t> </a:t>
                      </a:r>
                      <a:endParaRPr lang="en-US" sz="1600" dirty="0" smtClean="0"/>
                    </a:p>
                    <a:p>
                      <a:endParaRPr lang="en-US" sz="1600" dirty="0"/>
                    </a:p>
                  </a:txBody>
                  <a:tcPr/>
                </a:tc>
                <a:tc>
                  <a:txBody>
                    <a:bodyPr/>
                    <a:lstStyle/>
                    <a:p>
                      <a:r>
                        <a:rPr lang="en-US" sz="1600" dirty="0" smtClean="0"/>
                        <a:t>Union</a:t>
                      </a:r>
                      <a:endParaRPr lang="en-US" sz="1600" dirty="0"/>
                    </a:p>
                  </a:txBody>
                  <a:tcPr/>
                </a:tc>
              </a:tr>
              <a:tr h="304800">
                <a:tc>
                  <a:txBody>
                    <a:bodyPr/>
                    <a:lstStyle/>
                    <a:p>
                      <a:r>
                        <a:rPr lang="en-US" sz="1600" dirty="0" smtClean="0"/>
                        <a:t>1</a:t>
                      </a:r>
                      <a:endParaRPr lang="en-US" sz="1600" dirty="0"/>
                    </a:p>
                  </a:txBody>
                  <a:tcPr/>
                </a:tc>
                <a:tc>
                  <a:txBody>
                    <a:bodyPr/>
                    <a:lstStyle/>
                    <a:p>
                      <a:r>
                        <a:rPr lang="en-US" sz="1600" dirty="0" smtClean="0"/>
                        <a:t>A Structure</a:t>
                      </a:r>
                      <a:r>
                        <a:rPr lang="en-US" sz="1600" baseline="0" dirty="0" smtClean="0"/>
                        <a:t> it is Group of Different Data types.</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 Union</a:t>
                      </a:r>
                      <a:r>
                        <a:rPr lang="en-US" sz="1600" baseline="0" dirty="0" smtClean="0"/>
                        <a:t> it is Group of Different Data types.</a:t>
                      </a:r>
                      <a:endParaRPr lang="en-US" sz="1600" dirty="0" smtClean="0"/>
                    </a:p>
                    <a:p>
                      <a:endParaRPr lang="en-US" sz="1600" dirty="0"/>
                    </a:p>
                  </a:txBody>
                  <a:tcPr/>
                </a:tc>
              </a:tr>
              <a:tr h="320040">
                <a:tc>
                  <a:txBody>
                    <a:bodyPr/>
                    <a:lstStyle/>
                    <a:p>
                      <a:r>
                        <a:rPr lang="en-US" sz="1600" dirty="0" smtClean="0"/>
                        <a:t>2</a:t>
                      </a:r>
                      <a:endParaRPr lang="en-US" sz="1600" dirty="0"/>
                    </a:p>
                  </a:txBody>
                  <a:tcPr/>
                </a:tc>
                <a:tc>
                  <a:txBody>
                    <a:bodyPr/>
                    <a:lstStyle/>
                    <a:p>
                      <a:r>
                        <a:rPr lang="en-US" sz="1600" dirty="0" smtClean="0"/>
                        <a:t>Structure</a:t>
                      </a:r>
                      <a:r>
                        <a:rPr lang="en-US" sz="1600" baseline="0" dirty="0" smtClean="0"/>
                        <a:t> can Define to </a:t>
                      </a:r>
                      <a:r>
                        <a:rPr lang="en-US" sz="1600" baseline="0" dirty="0" err="1" smtClean="0"/>
                        <a:t>Struct</a:t>
                      </a:r>
                      <a:r>
                        <a:rPr lang="en-US" sz="1600" baseline="0" dirty="0" smtClean="0"/>
                        <a:t> Keyword</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 Union</a:t>
                      </a:r>
                      <a:r>
                        <a:rPr lang="en-US" sz="1600" baseline="0" dirty="0" smtClean="0"/>
                        <a:t> can Define to </a:t>
                      </a:r>
                      <a:r>
                        <a:rPr lang="en-US" sz="1600" baseline="0" dirty="0" err="1" smtClean="0"/>
                        <a:t>Struct</a:t>
                      </a:r>
                      <a:r>
                        <a:rPr lang="en-US" sz="1600" baseline="0" dirty="0" smtClean="0"/>
                        <a:t> Keyword</a:t>
                      </a:r>
                      <a:endParaRPr lang="en-US" sz="1600" dirty="0" smtClean="0"/>
                    </a:p>
                    <a:p>
                      <a:endParaRPr lang="en-US" sz="1600" dirty="0"/>
                    </a:p>
                  </a:txBody>
                  <a:tcPr/>
                </a:tc>
              </a:tr>
              <a:tr h="792480">
                <a:tc>
                  <a:txBody>
                    <a:bodyPr/>
                    <a:lstStyle/>
                    <a:p>
                      <a:r>
                        <a:rPr lang="en-US" sz="1600" dirty="0" smtClean="0"/>
                        <a:t>3</a:t>
                      </a:r>
                      <a:endParaRPr lang="en-US" sz="1600" dirty="0"/>
                    </a:p>
                  </a:txBody>
                  <a:tcPr/>
                </a:tc>
                <a:tc>
                  <a:txBody>
                    <a:bodyPr/>
                    <a:lstStyle/>
                    <a:p>
                      <a:r>
                        <a:rPr lang="en-US" sz="1600" dirty="0" smtClean="0"/>
                        <a:t>A Structure </a:t>
                      </a:r>
                      <a:r>
                        <a:rPr lang="en-US" sz="1600" baseline="0" dirty="0" smtClean="0"/>
                        <a:t> allocate  each Member has It’s own Memory</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 Union </a:t>
                      </a:r>
                      <a:r>
                        <a:rPr lang="en-US" sz="1600" baseline="0" dirty="0" smtClean="0"/>
                        <a:t> allocate  all Member  Access only one  Memory. (but whose data type are use to highest memory) </a:t>
                      </a:r>
                      <a:endParaRPr lang="en-US" sz="1600" dirty="0" smtClean="0"/>
                    </a:p>
                    <a:p>
                      <a:endParaRPr lang="en-US" sz="1600" dirty="0"/>
                    </a:p>
                  </a:txBody>
                  <a:tcPr/>
                </a:tc>
              </a:tr>
              <a:tr h="381000">
                <a:tc>
                  <a:txBody>
                    <a:bodyPr/>
                    <a:lstStyle/>
                    <a:p>
                      <a:r>
                        <a:rPr lang="en-US" sz="1600" dirty="0" smtClean="0"/>
                        <a:t>4</a:t>
                      </a:r>
                      <a:endParaRPr lang="en-US" sz="1600" dirty="0"/>
                    </a:p>
                  </a:txBody>
                  <a:tcPr/>
                </a:tc>
                <a:tc>
                  <a:txBody>
                    <a:bodyPr/>
                    <a:lstStyle/>
                    <a:p>
                      <a:r>
                        <a:rPr lang="en-US" sz="1600" dirty="0" smtClean="0"/>
                        <a:t>Structure can be wastage lot</a:t>
                      </a:r>
                      <a:r>
                        <a:rPr lang="en-US" sz="1600" baseline="0" dirty="0" smtClean="0"/>
                        <a:t> of memory.</a:t>
                      </a:r>
                      <a:endParaRPr lang="en-US" sz="1600" dirty="0"/>
                    </a:p>
                  </a:txBody>
                  <a:tcPr/>
                </a:tc>
                <a:tc>
                  <a:txBody>
                    <a:bodyPr/>
                    <a:lstStyle/>
                    <a:p>
                      <a:r>
                        <a:rPr lang="en-US" sz="1600" dirty="0" smtClean="0"/>
                        <a:t>But union can ‘t wastage</a:t>
                      </a:r>
                      <a:r>
                        <a:rPr lang="en-US" sz="1600" baseline="0" dirty="0" smtClean="0"/>
                        <a:t> Memory.</a:t>
                      </a:r>
                      <a:endParaRPr lang="en-US" sz="1600" dirty="0"/>
                    </a:p>
                  </a:txBody>
                  <a:tcPr/>
                </a:tc>
              </a:tr>
              <a:tr h="609600">
                <a:tc>
                  <a:txBody>
                    <a:bodyPr/>
                    <a:lstStyle/>
                    <a:p>
                      <a:r>
                        <a:rPr lang="en-US" sz="1600" dirty="0" smtClean="0"/>
                        <a:t>5</a:t>
                      </a:r>
                      <a:endParaRPr lang="en-US" sz="1600" dirty="0"/>
                    </a:p>
                  </a:txBody>
                  <a:tcPr/>
                </a:tc>
                <a:tc>
                  <a:txBody>
                    <a:bodyPr/>
                    <a:lstStyle/>
                    <a:p>
                      <a:r>
                        <a:rPr lang="en-US" sz="1600" dirty="0" smtClean="0"/>
                        <a:t>The  Structure Assign each members has a Separate Address.</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The Union Assign  All  members has a Single Address.</a:t>
                      </a:r>
                    </a:p>
                    <a:p>
                      <a:endParaRPr lang="en-US" sz="1600" dirty="0"/>
                    </a:p>
                  </a:txBody>
                  <a:tcPr/>
                </a:tc>
              </a:tr>
              <a:tr h="457200">
                <a:tc>
                  <a:txBody>
                    <a:bodyPr/>
                    <a:lstStyle/>
                    <a:p>
                      <a:r>
                        <a:rPr lang="en-US" sz="1600" dirty="0" smtClean="0"/>
                        <a:t>6</a:t>
                      </a:r>
                      <a:endParaRPr lang="en-US" sz="1600" dirty="0"/>
                    </a:p>
                  </a:txBody>
                  <a:tcPr/>
                </a:tc>
                <a:tc>
                  <a:txBody>
                    <a:bodyPr/>
                    <a:lstStyle/>
                    <a:p>
                      <a:r>
                        <a:rPr lang="en-US" sz="1600" dirty="0" smtClean="0"/>
                        <a:t>Individual Member can be</a:t>
                      </a:r>
                      <a:r>
                        <a:rPr lang="en-US" sz="1600" baseline="0" dirty="0" smtClean="0"/>
                        <a:t> access at a time.</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Only</a:t>
                      </a:r>
                      <a:r>
                        <a:rPr lang="en-US" sz="1600" baseline="0" dirty="0" smtClean="0"/>
                        <a:t> one</a:t>
                      </a:r>
                      <a:r>
                        <a:rPr lang="en-US" sz="1600" dirty="0" smtClean="0"/>
                        <a:t> Member can be</a:t>
                      </a:r>
                      <a:r>
                        <a:rPr lang="en-US" sz="1600" baseline="0" dirty="0" smtClean="0"/>
                        <a:t> access at a time(Sharable).</a:t>
                      </a:r>
                      <a:endParaRPr lang="en-US" sz="1600" dirty="0" smtClean="0"/>
                    </a:p>
                    <a:p>
                      <a:endParaRPr lang="en-US" sz="1600" dirty="0"/>
                    </a:p>
                  </a:txBody>
                  <a:tcPr/>
                </a:tc>
              </a:tr>
              <a:tr h="548640">
                <a:tc>
                  <a:txBody>
                    <a:bodyPr/>
                    <a:lstStyle/>
                    <a:p>
                      <a:r>
                        <a:rPr lang="en-US" sz="1600" dirty="0" smtClean="0"/>
                        <a:t>7</a:t>
                      </a:r>
                      <a:endParaRPr lang="en-US" sz="1600" dirty="0"/>
                    </a:p>
                  </a:txBody>
                  <a:tcPr/>
                </a:tc>
                <a:tc>
                  <a:txBody>
                    <a:bodyPr/>
                    <a:lstStyle/>
                    <a:p>
                      <a:r>
                        <a:rPr lang="en-US" sz="1600" dirty="0" smtClean="0"/>
                        <a:t>Several</a:t>
                      </a:r>
                      <a:r>
                        <a:rPr lang="en-US" sz="1600" baseline="0" dirty="0" smtClean="0"/>
                        <a:t> members of a structure can initialized at once.</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Only the first </a:t>
                      </a:r>
                      <a:r>
                        <a:rPr lang="en-US" sz="1600" baseline="0" dirty="0" smtClean="0"/>
                        <a:t>members of a union can initialized .</a:t>
                      </a:r>
                      <a:endParaRPr lang="en-US" sz="1600" dirty="0" smtClean="0"/>
                    </a:p>
                    <a:p>
                      <a:endParaRPr lang="en-US" sz="1600" dirty="0"/>
                    </a:p>
                  </a:txBody>
                  <a:tcPr/>
                </a:tc>
              </a:tr>
              <a:tr h="742262">
                <a:tc>
                  <a:txBody>
                    <a:bodyPr/>
                    <a:lstStyle/>
                    <a:p>
                      <a:r>
                        <a:rPr lang="en-US" sz="1600" dirty="0" smtClean="0"/>
                        <a:t>8</a:t>
                      </a:r>
                      <a:endParaRPr lang="en-US" sz="1600" dirty="0"/>
                    </a:p>
                  </a:txBody>
                  <a:tcPr/>
                </a:tc>
                <a:tc>
                  <a:txBody>
                    <a:bodyPr/>
                    <a:lstStyle/>
                    <a:p>
                      <a:r>
                        <a:rPr lang="en-US" sz="1600" dirty="0" smtClean="0"/>
                        <a:t>Structure Terminating to Semicolon (;).</a:t>
                      </a:r>
                      <a:endParaRPr lang="en-US" sz="1600" dirty="0"/>
                    </a:p>
                  </a:txBody>
                  <a:tcPr/>
                </a:tc>
                <a:tc>
                  <a:txBody>
                    <a:bodyPr/>
                    <a:lstStyle/>
                    <a:p>
                      <a:r>
                        <a:rPr lang="en-US" sz="1600" dirty="0" smtClean="0"/>
                        <a:t>And Union</a:t>
                      </a:r>
                      <a:r>
                        <a:rPr lang="en-US" sz="1600" baseline="0" dirty="0" smtClean="0"/>
                        <a:t> Terminating to Semicolon (;).</a:t>
                      </a:r>
                      <a:endParaRPr lang="en-US" sz="1600" dirty="0"/>
                    </a:p>
                  </a:txBody>
                  <a:tcPr/>
                </a:tc>
              </a:tr>
            </a:tbl>
          </a:graphicData>
        </a:graphic>
      </p:graphicFrame>
    </p:spTree>
    <p:extLst>
      <p:ext uri="{BB962C8B-B14F-4D97-AF65-F5344CB8AC3E}">
        <p14:creationId xmlns:p14="http://schemas.microsoft.com/office/powerpoint/2010/main" val="7623632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20013519">
            <a:off x="4379326" y="2503053"/>
            <a:ext cx="3342504" cy="1015663"/>
          </a:xfrm>
          <a:prstGeom prst="rect">
            <a:avLst/>
          </a:prstGeom>
          <a:noFill/>
        </p:spPr>
        <p:txBody>
          <a:bodyPr wrap="square" rtlCol="0">
            <a:spAutoFit/>
          </a:bodyPr>
          <a:lstStyle/>
          <a:p>
            <a:r>
              <a:rPr lang="en-US" sz="6000" dirty="0" smtClean="0">
                <a:latin typeface="Algerian" panose="04020705040A02060702" pitchFamily="82" charset="0"/>
              </a:rPr>
              <a:t>Thanks</a:t>
            </a:r>
            <a:endParaRPr lang="en-US" sz="6000" dirty="0">
              <a:latin typeface="Algerian" panose="04020705040A02060702" pitchFamily="82" charset="0"/>
            </a:endParaRPr>
          </a:p>
        </p:txBody>
      </p:sp>
    </p:spTree>
    <p:extLst>
      <p:ext uri="{BB962C8B-B14F-4D97-AF65-F5344CB8AC3E}">
        <p14:creationId xmlns:p14="http://schemas.microsoft.com/office/powerpoint/2010/main" val="1313060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8229600" cy="1143000"/>
          </a:xfrm>
        </p:spPr>
        <p:txBody>
          <a:bodyPr>
            <a:noAutofit/>
          </a:bodyPr>
          <a:lstStyle/>
          <a:p>
            <a:r>
              <a:rPr lang="en-US" sz="3200" b="1" dirty="0"/>
              <a:t>Types of Functions</a:t>
            </a:r>
          </a:p>
        </p:txBody>
      </p:sp>
      <p:sp>
        <p:nvSpPr>
          <p:cNvPr id="3" name="Content Placeholder 2"/>
          <p:cNvSpPr>
            <a:spLocks noGrp="1"/>
          </p:cNvSpPr>
          <p:nvPr>
            <p:ph idx="1"/>
          </p:nvPr>
        </p:nvSpPr>
        <p:spPr>
          <a:xfrm>
            <a:off x="2057400" y="990601"/>
            <a:ext cx="8229600" cy="4525963"/>
          </a:xfrm>
        </p:spPr>
        <p:txBody>
          <a:bodyPr/>
          <a:lstStyle/>
          <a:p>
            <a:pPr marL="971550" lvl="1" indent="-514350">
              <a:buFont typeface="+mj-lt"/>
              <a:buAutoNum type="arabicPeriod"/>
            </a:pPr>
            <a:r>
              <a:rPr lang="en-US" b="1" dirty="0" smtClean="0"/>
              <a:t>Library functions</a:t>
            </a:r>
          </a:p>
          <a:p>
            <a:pPr marL="971550" lvl="1" indent="-514350">
              <a:buFont typeface="+mj-lt"/>
              <a:buAutoNum type="arabicPeriod"/>
            </a:pPr>
            <a:r>
              <a:rPr lang="en-US" b="1" dirty="0" smtClean="0"/>
              <a:t>User-defined functions</a:t>
            </a:r>
            <a:r>
              <a:rPr lang="en-US" dirty="0" smtClean="0"/>
              <a:t/>
            </a:r>
            <a:br>
              <a:rPr lang="en-US" dirty="0" smtClean="0"/>
            </a:br>
            <a:endParaRPr lang="en-US" dirty="0"/>
          </a:p>
        </p:txBody>
      </p:sp>
      <p:pic>
        <p:nvPicPr>
          <p:cNvPr id="1026" name="Picture 2" descr="types of functions in C"/>
          <p:cNvPicPr>
            <a:picLocks noChangeAspect="1" noChangeArrowheads="1"/>
          </p:cNvPicPr>
          <p:nvPr/>
        </p:nvPicPr>
        <p:blipFill>
          <a:blip r:embed="rId2"/>
          <a:srcRect/>
          <a:stretch>
            <a:fillRect/>
          </a:stretch>
        </p:blipFill>
        <p:spPr bwMode="auto">
          <a:xfrm>
            <a:off x="2133600" y="2209800"/>
            <a:ext cx="7696200" cy="4419600"/>
          </a:xfrm>
          <a:prstGeom prst="rect">
            <a:avLst/>
          </a:prstGeom>
          <a:noFill/>
        </p:spPr>
      </p:pic>
    </p:spTree>
    <p:extLst>
      <p:ext uri="{BB962C8B-B14F-4D97-AF65-F5344CB8AC3E}">
        <p14:creationId xmlns:p14="http://schemas.microsoft.com/office/powerpoint/2010/main" val="251169219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74059" y="40341"/>
            <a:ext cx="10488706" cy="6629400"/>
          </a:xfrm>
          <a:prstGeom prst="rect">
            <a:avLst/>
          </a:prstGeom>
        </p:spPr>
      </p:pic>
    </p:spTree>
    <p:extLst>
      <p:ext uri="{BB962C8B-B14F-4D97-AF65-F5344CB8AC3E}">
        <p14:creationId xmlns:p14="http://schemas.microsoft.com/office/powerpoint/2010/main" val="25748730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210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524001" y="1"/>
            <a:ext cx="9143999"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400" dirty="0">
                <a:solidFill>
                  <a:srgbClr val="222426"/>
                </a:solidFill>
                <a:latin typeface="Arial" pitchFamily="34" charset="0"/>
                <a:ea typeface="Times New Roman" pitchFamily="18" charset="0"/>
                <a:cs typeface="Arial" pitchFamily="34" charset="0"/>
              </a:rPr>
              <a:t>1) (</a:t>
            </a:r>
            <a:r>
              <a:rPr lang="en-US" sz="2400" b="1" dirty="0">
                <a:solidFill>
                  <a:srgbClr val="222426"/>
                </a:solidFill>
                <a:latin typeface="Arial" pitchFamily="34" charset="0"/>
                <a:ea typeface="Times New Roman" pitchFamily="18" charset="0"/>
                <a:cs typeface="Arial" pitchFamily="34" charset="0"/>
              </a:rPr>
              <a:t>Predefined standard) library functions</a:t>
            </a:r>
            <a:r>
              <a:rPr lang="en-US" sz="2400" dirty="0">
                <a:solidFill>
                  <a:srgbClr val="222426"/>
                </a:solidFill>
                <a:latin typeface="Arial" pitchFamily="34" charset="0"/>
                <a:ea typeface="Times New Roman" pitchFamily="18" charset="0"/>
                <a:cs typeface="Arial" pitchFamily="34" charset="0"/>
              </a:rPr>
              <a:t> – </a:t>
            </a:r>
          </a:p>
          <a:p>
            <a:pPr fontAlgn="base">
              <a:spcBef>
                <a:spcPct val="0"/>
              </a:spcBef>
              <a:spcAft>
                <a:spcPct val="0"/>
              </a:spcAft>
            </a:pPr>
            <a:r>
              <a:rPr lang="en-US" sz="2400" dirty="0">
                <a:solidFill>
                  <a:srgbClr val="222426"/>
                </a:solidFill>
                <a:latin typeface="Arial" pitchFamily="34" charset="0"/>
                <a:ea typeface="Times New Roman" pitchFamily="18" charset="0"/>
                <a:cs typeface="Arial" pitchFamily="34" charset="0"/>
              </a:rPr>
              <a:t>	</a:t>
            </a:r>
            <a:r>
              <a:rPr lang="en-US" sz="2400" dirty="0"/>
              <a:t>The standard library functions are built-in functions in C programming  to handle tasks such as mathematical computations, I/O processing, string handling etc.</a:t>
            </a:r>
          </a:p>
          <a:p>
            <a:pPr lvl="0" fontAlgn="base">
              <a:spcBef>
                <a:spcPct val="0"/>
              </a:spcBef>
              <a:spcAft>
                <a:spcPct val="0"/>
              </a:spcAft>
            </a:pPr>
            <a:r>
              <a:rPr lang="en-US" sz="2400" dirty="0"/>
              <a:t>	These functions are defined in the header file. When you include the header file, these functions are available for use.</a:t>
            </a:r>
          </a:p>
          <a:p>
            <a:pPr fontAlgn="base"/>
            <a:r>
              <a:rPr lang="en-US" sz="2400" dirty="0"/>
              <a:t>	The </a:t>
            </a:r>
            <a:r>
              <a:rPr lang="en-US" sz="2400" dirty="0" err="1"/>
              <a:t>printf</a:t>
            </a:r>
            <a:r>
              <a:rPr lang="en-US" sz="2400" dirty="0"/>
              <a:t>() is a standard library function to send formatted output to the screen (display output on the screen). This function is defined in "</a:t>
            </a:r>
            <a:r>
              <a:rPr lang="en-US" sz="2400" dirty="0" err="1"/>
              <a:t>stdio.h</a:t>
            </a:r>
            <a:r>
              <a:rPr lang="en-US" sz="2400" dirty="0"/>
              <a:t>" header file.</a:t>
            </a:r>
          </a:p>
          <a:p>
            <a:pPr fontAlgn="base"/>
            <a:r>
              <a:rPr lang="en-US" sz="2400" dirty="0"/>
              <a:t>	There are other numerous library functions defined under "</a:t>
            </a:r>
            <a:r>
              <a:rPr lang="en-US" sz="2400" dirty="0" err="1"/>
              <a:t>stdio.h</a:t>
            </a:r>
            <a:r>
              <a:rPr lang="en-US" sz="2400" dirty="0"/>
              <a:t>", such as </a:t>
            </a:r>
            <a:r>
              <a:rPr lang="en-US" sz="2400" dirty="0" err="1"/>
              <a:t>scanf</a:t>
            </a:r>
            <a:r>
              <a:rPr lang="en-US" sz="2400" dirty="0"/>
              <a:t>(), </a:t>
            </a:r>
            <a:r>
              <a:rPr lang="en-US" sz="2400" dirty="0" err="1"/>
              <a:t>fprintf</a:t>
            </a:r>
            <a:r>
              <a:rPr lang="en-US" sz="2400" dirty="0"/>
              <a:t>(), </a:t>
            </a:r>
            <a:r>
              <a:rPr lang="en-US" sz="2400" dirty="0" err="1"/>
              <a:t>getchar</a:t>
            </a:r>
            <a:r>
              <a:rPr lang="en-US" sz="2400" dirty="0"/>
              <a:t>() etc. Once you include "</a:t>
            </a:r>
            <a:r>
              <a:rPr lang="en-US" sz="2400" dirty="0" err="1"/>
              <a:t>stdio.h</a:t>
            </a:r>
            <a:r>
              <a:rPr lang="en-US" sz="2400" dirty="0"/>
              <a:t>" in your program, all these functions are available for use.</a:t>
            </a:r>
          </a:p>
          <a:p>
            <a:pPr lvl="0" fontAlgn="base">
              <a:spcBef>
                <a:spcPct val="0"/>
              </a:spcBef>
              <a:spcAft>
                <a:spcPct val="0"/>
              </a:spcAft>
            </a:pPr>
            <a:endParaRPr lang="en-US" sz="2400" b="1" dirty="0">
              <a:solidFill>
                <a:srgbClr val="222426"/>
              </a:solidFill>
              <a:latin typeface="Arial" pitchFamily="34" charset="0"/>
              <a:ea typeface="Times New Roman" pitchFamily="18" charset="0"/>
              <a:cs typeface="Arial" pitchFamily="34" charset="0"/>
            </a:endParaRPr>
          </a:p>
          <a:p>
            <a:pPr fontAlgn="base">
              <a:spcBef>
                <a:spcPct val="0"/>
              </a:spcBef>
              <a:spcAft>
                <a:spcPct val="0"/>
              </a:spcAft>
            </a:pPr>
            <a:endParaRPr lang="en-US" sz="2400" dirty="0">
              <a:latin typeface="Arial" pitchFamily="34" charset="0"/>
              <a:ea typeface="Times New Roman" pitchFamily="18" charset="0"/>
              <a:cs typeface="Arial" pitchFamily="34" charset="0"/>
            </a:endParaRPr>
          </a:p>
          <a:p>
            <a:pPr fontAlgn="base">
              <a:spcBef>
                <a:spcPct val="0"/>
              </a:spcBef>
              <a:spcAft>
                <a:spcPct val="0"/>
              </a:spcAft>
            </a:pPr>
            <a:endParaRPr lang="en-US" sz="2400" dirty="0">
              <a:latin typeface="Arial" pitchFamily="34" charset="0"/>
              <a:ea typeface="Times New Roman" pitchFamily="18" charset="0"/>
              <a:cs typeface="Arial" pitchFamily="34" charset="0"/>
            </a:endParaRPr>
          </a:p>
        </p:txBody>
      </p:sp>
      <p:pic>
        <p:nvPicPr>
          <p:cNvPr id="2050" name="Picture 2" descr="C Standard Library Functions"/>
          <p:cNvPicPr>
            <a:picLocks noChangeAspect="1" noChangeArrowheads="1"/>
          </p:cNvPicPr>
          <p:nvPr/>
        </p:nvPicPr>
        <p:blipFill>
          <a:blip r:embed="rId2"/>
          <a:srcRect/>
          <a:stretch>
            <a:fillRect/>
          </a:stretch>
        </p:blipFill>
        <p:spPr bwMode="auto">
          <a:xfrm>
            <a:off x="4419601" y="4474060"/>
            <a:ext cx="4017167" cy="2383940"/>
          </a:xfrm>
          <a:prstGeom prst="rect">
            <a:avLst/>
          </a:prstGeom>
          <a:noFill/>
        </p:spPr>
      </p:pic>
    </p:spTree>
    <p:extLst>
      <p:ext uri="{BB962C8B-B14F-4D97-AF65-F5344CB8AC3E}">
        <p14:creationId xmlns:p14="http://schemas.microsoft.com/office/powerpoint/2010/main" val="4153616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304801"/>
            <a:ext cx="8610600" cy="6126677"/>
          </a:xfrm>
          <a:prstGeom prst="rect">
            <a:avLst/>
          </a:prstGeom>
        </p:spPr>
        <p:txBody>
          <a:bodyPr wrap="square">
            <a:spAutoFit/>
          </a:bodyPr>
          <a:lstStyle/>
          <a:p>
            <a:pPr lvl="0" eaLnBrk="0" fontAlgn="base" hangingPunct="0">
              <a:lnSpc>
                <a:spcPct val="150000"/>
              </a:lnSpc>
              <a:spcBef>
                <a:spcPct val="0"/>
              </a:spcBef>
              <a:spcAft>
                <a:spcPct val="0"/>
              </a:spcAft>
            </a:pPr>
            <a:r>
              <a:rPr lang="en-US" sz="2400" dirty="0">
                <a:solidFill>
                  <a:srgbClr val="222426"/>
                </a:solidFill>
                <a:latin typeface="Arial" pitchFamily="34" charset="0"/>
                <a:ea typeface="Times New Roman" pitchFamily="18" charset="0"/>
                <a:cs typeface="Arial" pitchFamily="34" charset="0"/>
              </a:rPr>
              <a:t>2) </a:t>
            </a:r>
            <a:r>
              <a:rPr lang="en-US" sz="2400" b="1" dirty="0">
                <a:solidFill>
                  <a:srgbClr val="222426"/>
                </a:solidFill>
                <a:latin typeface="Arial" pitchFamily="34" charset="0"/>
                <a:ea typeface="Times New Roman" pitchFamily="18" charset="0"/>
                <a:cs typeface="Arial" pitchFamily="34" charset="0"/>
              </a:rPr>
              <a:t>User Defined functions – </a:t>
            </a:r>
          </a:p>
          <a:p>
            <a:pPr lvl="0" eaLnBrk="0" fontAlgn="base" hangingPunct="0">
              <a:lnSpc>
                <a:spcPct val="150000"/>
              </a:lnSpc>
              <a:spcBef>
                <a:spcPct val="0"/>
              </a:spcBef>
              <a:spcAft>
                <a:spcPct val="0"/>
              </a:spcAft>
            </a:pPr>
            <a:r>
              <a:rPr lang="en-US" sz="2400" b="1" dirty="0">
                <a:solidFill>
                  <a:srgbClr val="222426"/>
                </a:solidFill>
                <a:latin typeface="Arial" pitchFamily="34" charset="0"/>
                <a:ea typeface="Times New Roman" pitchFamily="18" charset="0"/>
                <a:cs typeface="Arial" pitchFamily="34" charset="0"/>
              </a:rPr>
              <a:t>	</a:t>
            </a:r>
            <a:r>
              <a:rPr lang="en-US" sz="2400" dirty="0">
                <a:solidFill>
                  <a:srgbClr val="222426"/>
                </a:solidFill>
                <a:latin typeface="Arial" pitchFamily="34" charset="0"/>
                <a:ea typeface="Times New Roman" pitchFamily="18" charset="0"/>
                <a:cs typeface="Arial" pitchFamily="34" charset="0"/>
              </a:rPr>
              <a:t>The functions that we create in a program are known as user defined functions.</a:t>
            </a:r>
          </a:p>
          <a:p>
            <a:pPr lvl="0" eaLnBrk="0" fontAlgn="base" hangingPunct="0">
              <a:lnSpc>
                <a:spcPct val="150000"/>
              </a:lnSpc>
              <a:spcBef>
                <a:spcPct val="0"/>
              </a:spcBef>
              <a:spcAft>
                <a:spcPct val="0"/>
              </a:spcAft>
            </a:pPr>
            <a:r>
              <a:rPr lang="en-US" sz="2400" dirty="0"/>
              <a:t>	Despite of having hundreds of library function, C allows programmers to define their own function. Functions defined by an end programmer is known as </a:t>
            </a:r>
            <a:r>
              <a:rPr lang="en-US" sz="2400" i="1" dirty="0"/>
              <a:t>user defined function</a:t>
            </a:r>
            <a:r>
              <a:rPr lang="en-US" sz="2400" dirty="0"/>
              <a:t>. A programmer can define any number of function depending on the need.</a:t>
            </a:r>
          </a:p>
          <a:p>
            <a:pPr lvl="0" eaLnBrk="0" fontAlgn="base" hangingPunct="0">
              <a:lnSpc>
                <a:spcPct val="150000"/>
              </a:lnSpc>
              <a:spcBef>
                <a:spcPct val="0"/>
              </a:spcBef>
              <a:spcAft>
                <a:spcPct val="0"/>
              </a:spcAft>
            </a:pPr>
            <a:r>
              <a:rPr lang="en-US" sz="2400" dirty="0"/>
              <a:t>	 </a:t>
            </a:r>
            <a:r>
              <a:rPr lang="en-US" sz="2400" b="1" dirty="0"/>
              <a:t>User defined function</a:t>
            </a:r>
            <a:r>
              <a:rPr lang="en-US" sz="2400" dirty="0"/>
              <a:t> , “C” provides the facility like the other languages to create the function according to the situation by the programmer. user defined functions reduces the complexity of a big program and complexity of code.</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437856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48200" y="0"/>
            <a:ext cx="3281668" cy="523220"/>
          </a:xfrm>
          <a:prstGeom prst="rect">
            <a:avLst/>
          </a:prstGeom>
        </p:spPr>
        <p:txBody>
          <a:bodyPr wrap="none">
            <a:spAutoFit/>
          </a:bodyPr>
          <a:lstStyle/>
          <a:p>
            <a:r>
              <a:rPr lang="en-US" sz="2800" b="1" u="sng" dirty="0"/>
              <a:t>Function Declaration</a:t>
            </a:r>
          </a:p>
        </p:txBody>
      </p:sp>
      <p:sp>
        <p:nvSpPr>
          <p:cNvPr id="1026" name="Rectangle 2"/>
          <p:cNvSpPr>
            <a:spLocks noChangeArrowheads="1"/>
          </p:cNvSpPr>
          <p:nvPr/>
        </p:nvSpPr>
        <p:spPr bwMode="auto">
          <a:xfrm>
            <a:off x="1981200" y="838201"/>
            <a:ext cx="8915400" cy="1637577"/>
          </a:xfrm>
          <a:prstGeom prst="rect">
            <a:avLst/>
          </a:prstGeom>
          <a:solidFill>
            <a:schemeClr val="bg1"/>
          </a:solidFill>
          <a:ln w="9525">
            <a:noFill/>
            <a:miter lim="800000"/>
            <a:headEnd/>
            <a:tailEnd/>
          </a:ln>
          <a:effectLst/>
        </p:spPr>
        <p:txBody>
          <a:bodyPr vert="horz" wrap="square" lIns="0" tIns="79350" rIns="0" bIns="79350" numCol="1" anchor="ctr" anchorCtr="0" compatLnSpc="1">
            <a:prstTxWarp prst="textNoShape">
              <a:avLst/>
            </a:prstTxWarp>
            <a:spAutoFit/>
          </a:bodyPr>
          <a:lstStyle/>
          <a:p>
            <a:pPr lvl="0" fontAlgn="base">
              <a:spcBef>
                <a:spcPct val="0"/>
              </a:spcBef>
              <a:spcAft>
                <a:spcPct val="0"/>
              </a:spcAft>
            </a:pPr>
            <a:r>
              <a:rPr lang="en-US" sz="2400" dirty="0" err="1"/>
              <a:t>returntype</a:t>
            </a:r>
            <a:r>
              <a:rPr lang="en-US" sz="2400" dirty="0"/>
              <a:t> </a:t>
            </a:r>
            <a:r>
              <a:rPr lang="en-US" sz="2400" dirty="0" err="1"/>
              <a:t>functionName</a:t>
            </a:r>
            <a:r>
              <a:rPr lang="en-US" sz="2400" dirty="0"/>
              <a:t>(type1 parameter1, type2 parameter2,...) </a:t>
            </a:r>
          </a:p>
          <a:p>
            <a:pPr lvl="1" fontAlgn="base">
              <a:spcBef>
                <a:spcPct val="0"/>
              </a:spcBef>
              <a:spcAft>
                <a:spcPct val="0"/>
              </a:spcAft>
            </a:pPr>
            <a:r>
              <a:rPr lang="en-US" sz="2400" dirty="0"/>
              <a:t>{ </a:t>
            </a:r>
          </a:p>
          <a:p>
            <a:pPr lvl="2" fontAlgn="base">
              <a:spcBef>
                <a:spcPct val="0"/>
              </a:spcBef>
              <a:spcAft>
                <a:spcPct val="0"/>
              </a:spcAft>
            </a:pPr>
            <a:r>
              <a:rPr lang="en-US" sz="2400" dirty="0"/>
              <a:t>// function body goes here </a:t>
            </a:r>
          </a:p>
          <a:p>
            <a:pPr lvl="1" fontAlgn="base">
              <a:spcBef>
                <a:spcPct val="0"/>
              </a:spcBef>
              <a:spcAft>
                <a:spcPct val="0"/>
              </a:spcAft>
            </a:pPr>
            <a:r>
              <a:rPr lang="en-US" sz="2400" dirty="0"/>
              <a:t>}</a:t>
            </a:r>
            <a:endParaRPr lang="en-US" sz="2400" dirty="0">
              <a:latin typeface="Arial" pitchFamily="34" charset="0"/>
              <a:cs typeface="Arial" pitchFamily="34" charset="0"/>
            </a:endParaRPr>
          </a:p>
        </p:txBody>
      </p:sp>
      <p:sp>
        <p:nvSpPr>
          <p:cNvPr id="7" name="Rectangle 6"/>
          <p:cNvSpPr/>
          <p:nvPr/>
        </p:nvSpPr>
        <p:spPr>
          <a:xfrm>
            <a:off x="3200400" y="2887682"/>
            <a:ext cx="5943600" cy="3970318"/>
          </a:xfrm>
          <a:prstGeom prst="rect">
            <a:avLst/>
          </a:prstGeom>
        </p:spPr>
        <p:txBody>
          <a:bodyPr wrap="square">
            <a:spAutoFit/>
          </a:bodyPr>
          <a:lstStyle/>
          <a:p>
            <a:pPr>
              <a:lnSpc>
                <a:spcPct val="150000"/>
              </a:lnSpc>
            </a:pPr>
            <a:r>
              <a:rPr lang="en-US" sz="2400" dirty="0"/>
              <a:t>Function declaration consists of 4 parts.</a:t>
            </a:r>
          </a:p>
          <a:p>
            <a:pPr lvl="1">
              <a:lnSpc>
                <a:spcPct val="150000"/>
              </a:lnSpc>
              <a:buFont typeface="Arial" pitchFamily="34" charset="0"/>
              <a:buChar char="•"/>
            </a:pPr>
            <a:r>
              <a:rPr lang="en-US" sz="2400" dirty="0" err="1"/>
              <a:t>returntype</a:t>
            </a:r>
            <a:endParaRPr lang="en-US" sz="2400" dirty="0"/>
          </a:p>
          <a:p>
            <a:pPr lvl="1">
              <a:lnSpc>
                <a:spcPct val="150000"/>
              </a:lnSpc>
              <a:buFont typeface="Arial" pitchFamily="34" charset="0"/>
              <a:buChar char="•"/>
            </a:pPr>
            <a:r>
              <a:rPr lang="en-US" sz="2400" dirty="0"/>
              <a:t>function name</a:t>
            </a:r>
          </a:p>
          <a:p>
            <a:pPr lvl="1">
              <a:lnSpc>
                <a:spcPct val="150000"/>
              </a:lnSpc>
              <a:buFont typeface="Arial" pitchFamily="34" charset="0"/>
              <a:buChar char="•"/>
            </a:pPr>
            <a:r>
              <a:rPr lang="en-US" sz="2400" dirty="0"/>
              <a:t>parameter list</a:t>
            </a:r>
          </a:p>
          <a:p>
            <a:pPr lvl="1">
              <a:lnSpc>
                <a:spcPct val="150000"/>
              </a:lnSpc>
              <a:buFont typeface="Arial" pitchFamily="34" charset="0"/>
              <a:buChar char="•"/>
            </a:pPr>
            <a:r>
              <a:rPr lang="en-US" sz="2400" dirty="0"/>
              <a:t>Function Body</a:t>
            </a:r>
          </a:p>
          <a:p>
            <a:pPr>
              <a:lnSpc>
                <a:spcPct val="150000"/>
              </a:lnSpc>
            </a:pPr>
            <a:r>
              <a:rPr lang="en-US" sz="2400" dirty="0"/>
              <a:t/>
            </a:r>
            <a:br>
              <a:rPr lang="en-US" sz="2400" dirty="0"/>
            </a:br>
            <a:endParaRPr lang="en-US" sz="2400" dirty="0"/>
          </a:p>
        </p:txBody>
      </p:sp>
    </p:spTree>
    <p:extLst>
      <p:ext uri="{BB962C8B-B14F-4D97-AF65-F5344CB8AC3E}">
        <p14:creationId xmlns:p14="http://schemas.microsoft.com/office/powerpoint/2010/main" val="1706373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1752600" y="1"/>
            <a:ext cx="8763000" cy="6585785"/>
          </a:xfrm>
          <a:prstGeom prst="rect">
            <a:avLst/>
          </a:prstGeom>
          <a:solidFill>
            <a:schemeClr val="bg1"/>
          </a:solidFill>
          <a:ln w="9525">
            <a:noFill/>
            <a:miter lim="800000"/>
            <a:headEnd/>
            <a:tailEnd/>
          </a:ln>
          <a:effectLst/>
        </p:spPr>
        <p:txBody>
          <a:bodyPr vert="horz" wrap="square" lIns="0" tIns="88872" rIns="0" bIns="88872" numCol="1" anchor="ctr" anchorCtr="0" compatLnSpc="1">
            <a:prstTxWarp prst="textNoShape">
              <a:avLst/>
            </a:prstTxWarp>
            <a:spAutoFit/>
          </a:bodyPr>
          <a:lstStyle/>
          <a:p>
            <a:pPr fontAlgn="base">
              <a:lnSpc>
                <a:spcPct val="150000"/>
              </a:lnSpc>
              <a:spcBef>
                <a:spcPct val="0"/>
              </a:spcBef>
              <a:spcAft>
                <a:spcPct val="0"/>
              </a:spcAft>
              <a:buFont typeface="Arial" pitchFamily="34" charset="0"/>
              <a:buChar char="•"/>
            </a:pPr>
            <a:r>
              <a:rPr lang="en-US" sz="2000" b="1" dirty="0" err="1">
                <a:latin typeface="roboto"/>
                <a:cs typeface="Arial" pitchFamily="34" charset="0"/>
              </a:rPr>
              <a:t>Returntype</a:t>
            </a:r>
            <a:r>
              <a:rPr lang="en-US" sz="2000" b="1" dirty="0">
                <a:latin typeface="roboto"/>
                <a:cs typeface="Arial" pitchFamily="34" charset="0"/>
              </a:rPr>
              <a:t> : </a:t>
            </a:r>
          </a:p>
          <a:p>
            <a:pPr eaLnBrk="0" fontAlgn="base" hangingPunct="0">
              <a:lnSpc>
                <a:spcPct val="150000"/>
              </a:lnSpc>
              <a:spcBef>
                <a:spcPct val="0"/>
              </a:spcBef>
              <a:spcAft>
                <a:spcPct val="0"/>
              </a:spcAft>
            </a:pPr>
            <a:r>
              <a:rPr lang="en-US" sz="2000" dirty="0">
                <a:latin typeface="open sans"/>
                <a:cs typeface="Arial" pitchFamily="34" charset="0"/>
              </a:rPr>
              <a:t>	When a function is declared to perform some sort of calculation or any operation and is expected to provide with some result at the end, in such cases, a </a:t>
            </a:r>
            <a:r>
              <a:rPr lang="en-US" sz="2000" dirty="0">
                <a:latin typeface="Monaco"/>
                <a:cs typeface="Arial" pitchFamily="34" charset="0"/>
              </a:rPr>
              <a:t>return</a:t>
            </a:r>
            <a:r>
              <a:rPr lang="en-US" sz="2000" dirty="0">
                <a:latin typeface="open sans"/>
                <a:cs typeface="Arial" pitchFamily="34" charset="0"/>
              </a:rPr>
              <a:t> statement is added at the end of function body. Return type specifies the type of value(</a:t>
            </a:r>
            <a:r>
              <a:rPr lang="en-US" sz="2000" dirty="0" err="1">
                <a:latin typeface="Monaco"/>
                <a:cs typeface="Arial" pitchFamily="34" charset="0"/>
              </a:rPr>
              <a:t>int</a:t>
            </a:r>
            <a:r>
              <a:rPr lang="en-US" sz="2000" dirty="0">
                <a:latin typeface="open sans"/>
                <a:cs typeface="Arial" pitchFamily="34" charset="0"/>
              </a:rPr>
              <a:t>, </a:t>
            </a:r>
            <a:r>
              <a:rPr lang="en-US" sz="2000" dirty="0">
                <a:latin typeface="Monaco"/>
                <a:cs typeface="Arial" pitchFamily="34" charset="0"/>
              </a:rPr>
              <a:t>float</a:t>
            </a:r>
            <a:r>
              <a:rPr lang="en-US" sz="2000" dirty="0">
                <a:latin typeface="open sans"/>
                <a:cs typeface="Arial" pitchFamily="34" charset="0"/>
              </a:rPr>
              <a:t>, </a:t>
            </a:r>
            <a:r>
              <a:rPr lang="en-US" sz="2000" dirty="0">
                <a:latin typeface="Monaco"/>
                <a:cs typeface="Arial" pitchFamily="34" charset="0"/>
              </a:rPr>
              <a:t>char</a:t>
            </a:r>
            <a:r>
              <a:rPr lang="en-US" sz="2000" dirty="0">
                <a:latin typeface="open sans"/>
                <a:cs typeface="Arial" pitchFamily="34" charset="0"/>
              </a:rPr>
              <a:t>, </a:t>
            </a:r>
            <a:r>
              <a:rPr lang="en-US" sz="2000" dirty="0">
                <a:latin typeface="Monaco"/>
                <a:cs typeface="Arial" pitchFamily="34" charset="0"/>
              </a:rPr>
              <a:t>double</a:t>
            </a:r>
            <a:r>
              <a:rPr lang="en-US" sz="2000" dirty="0">
                <a:latin typeface="open sans"/>
                <a:cs typeface="Arial" pitchFamily="34" charset="0"/>
              </a:rPr>
              <a:t>) that function is expected to return to the program which called the function.</a:t>
            </a:r>
            <a:endParaRPr lang="en-US" sz="2000" dirty="0">
              <a:latin typeface="Arial" pitchFamily="34" charset="0"/>
              <a:cs typeface="Arial" pitchFamily="34" charset="0"/>
            </a:endParaRPr>
          </a:p>
          <a:p>
            <a:pPr eaLnBrk="0" fontAlgn="base" hangingPunct="0">
              <a:lnSpc>
                <a:spcPct val="150000"/>
              </a:lnSpc>
              <a:spcBef>
                <a:spcPct val="0"/>
              </a:spcBef>
              <a:spcAft>
                <a:spcPct val="0"/>
              </a:spcAft>
            </a:pPr>
            <a:r>
              <a:rPr lang="en-US" sz="2000" b="1" dirty="0">
                <a:latin typeface="open sans"/>
                <a:cs typeface="Arial" pitchFamily="34" charset="0"/>
              </a:rPr>
              <a:t>Note:</a:t>
            </a:r>
            <a:r>
              <a:rPr lang="en-US" sz="2000" dirty="0">
                <a:latin typeface="open sans"/>
                <a:cs typeface="Arial" pitchFamily="34" charset="0"/>
              </a:rPr>
              <a:t> In case your function doesn't return any value, the return type would be </a:t>
            </a:r>
            <a:r>
              <a:rPr lang="en-US" sz="2000" dirty="0">
                <a:latin typeface="Monaco"/>
                <a:cs typeface="Arial" pitchFamily="34" charset="0"/>
              </a:rPr>
              <a:t>void</a:t>
            </a:r>
            <a:r>
              <a:rPr lang="en-US" sz="2000" dirty="0">
                <a:latin typeface="open sans"/>
                <a:cs typeface="Arial" pitchFamily="34" charset="0"/>
              </a:rPr>
              <a:t>.</a:t>
            </a:r>
          </a:p>
          <a:p>
            <a:pPr eaLnBrk="0" fontAlgn="base" hangingPunct="0">
              <a:lnSpc>
                <a:spcPct val="150000"/>
              </a:lnSpc>
              <a:spcBef>
                <a:spcPct val="0"/>
              </a:spcBef>
              <a:spcAft>
                <a:spcPct val="0"/>
              </a:spcAft>
            </a:pPr>
            <a:endParaRPr lang="en-US" sz="2000" dirty="0">
              <a:latin typeface="open sans"/>
              <a:cs typeface="Arial" pitchFamily="34" charset="0"/>
            </a:endParaRPr>
          </a:p>
          <a:p>
            <a:pPr>
              <a:lnSpc>
                <a:spcPct val="150000"/>
              </a:lnSpc>
              <a:buFont typeface="Arial" pitchFamily="34" charset="0"/>
              <a:buChar char="•"/>
            </a:pPr>
            <a:r>
              <a:rPr lang="en-US" sz="2000" b="1" dirty="0" err="1">
                <a:latin typeface="open sans"/>
                <a:cs typeface="Arial" pitchFamily="34" charset="0"/>
              </a:rPr>
              <a:t>FunctionName</a:t>
            </a:r>
            <a:r>
              <a:rPr lang="en-US" sz="2000" b="1" dirty="0">
                <a:latin typeface="open sans"/>
                <a:cs typeface="Arial" pitchFamily="34" charset="0"/>
              </a:rPr>
              <a:t> : </a:t>
            </a:r>
          </a:p>
          <a:p>
            <a:pPr>
              <a:lnSpc>
                <a:spcPct val="150000"/>
              </a:lnSpc>
            </a:pPr>
            <a:r>
              <a:rPr lang="en-US" sz="2000" dirty="0">
                <a:latin typeface="open sans"/>
                <a:cs typeface="Arial" pitchFamily="34" charset="0"/>
              </a:rPr>
              <a:t>	Function name is an </a:t>
            </a:r>
            <a:r>
              <a:rPr lang="en-US" sz="2000" dirty="0">
                <a:latin typeface="open sans"/>
                <a:cs typeface="Arial" pitchFamily="34" charset="0"/>
                <a:hlinkClick r:id="rId2"/>
              </a:rPr>
              <a:t>identifier</a:t>
            </a:r>
            <a:r>
              <a:rPr lang="en-US" sz="2000" dirty="0">
                <a:latin typeface="open sans"/>
                <a:cs typeface="Arial" pitchFamily="34" charset="0"/>
              </a:rPr>
              <a:t> and it specifies the name of the function. The function name is any valid C identifier and therefore must follow the same naming rules like other variables in C language.</a:t>
            </a:r>
          </a:p>
          <a:p>
            <a:pPr eaLnBrk="0" fontAlgn="base" hangingPunct="0">
              <a:lnSpc>
                <a:spcPct val="150000"/>
              </a:lnSpc>
              <a:spcBef>
                <a:spcPct val="0"/>
              </a:spcBef>
              <a:spcAft>
                <a:spcPct val="0"/>
              </a:spcAft>
            </a:pPr>
            <a:endParaRPr lang="en-US" sz="2000" dirty="0">
              <a:latin typeface="Arial" pitchFamily="34" charset="0"/>
              <a:cs typeface="Arial" pitchFamily="34" charset="0"/>
            </a:endParaRPr>
          </a:p>
        </p:txBody>
      </p:sp>
    </p:spTree>
    <p:extLst>
      <p:ext uri="{BB962C8B-B14F-4D97-AF65-F5344CB8AC3E}">
        <p14:creationId xmlns:p14="http://schemas.microsoft.com/office/powerpoint/2010/main" val="945234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446</TotalTime>
  <Words>1986</Words>
  <Application>Microsoft Office PowerPoint</Application>
  <PresentationFormat>Widescreen</PresentationFormat>
  <Paragraphs>650</Paragraphs>
  <Slides>51</Slides>
  <Notes>0</Notes>
  <HiddenSlides>0</HiddenSlides>
  <MMClips>0</MMClips>
  <ScaleCrop>false</ScaleCrop>
  <HeadingPairs>
    <vt:vector size="6" baseType="variant">
      <vt:variant>
        <vt:lpstr>Fonts Used</vt:lpstr>
      </vt:variant>
      <vt:variant>
        <vt:i4>18</vt:i4>
      </vt:variant>
      <vt:variant>
        <vt:lpstr>Theme</vt:lpstr>
      </vt:variant>
      <vt:variant>
        <vt:i4>1</vt:i4>
      </vt:variant>
      <vt:variant>
        <vt:lpstr>Slide Titles</vt:lpstr>
      </vt:variant>
      <vt:variant>
        <vt:i4>51</vt:i4>
      </vt:variant>
    </vt:vector>
  </HeadingPairs>
  <TitlesOfParts>
    <vt:vector size="70" baseType="lpstr">
      <vt:lpstr>Arial Unicode MS</vt:lpstr>
      <vt:lpstr>Algerian</vt:lpstr>
      <vt:lpstr>Andalus</vt:lpstr>
      <vt:lpstr>Arial</vt:lpstr>
      <vt:lpstr>Blackadder ITC</vt:lpstr>
      <vt:lpstr>Calibri</vt:lpstr>
      <vt:lpstr>Calibri Light</vt:lpstr>
      <vt:lpstr>Consolas</vt:lpstr>
      <vt:lpstr>Courier New</vt:lpstr>
      <vt:lpstr>Menlo</vt:lpstr>
      <vt:lpstr>Monaco</vt:lpstr>
      <vt:lpstr>open sans</vt:lpstr>
      <vt:lpstr>open sans</vt:lpstr>
      <vt:lpstr>roboto</vt:lpstr>
      <vt:lpstr>roboto</vt:lpstr>
      <vt:lpstr>Symbol</vt:lpstr>
      <vt:lpstr>Times New Roman</vt:lpstr>
      <vt:lpstr>Wingdings</vt:lpstr>
      <vt:lpstr>Office Theme</vt:lpstr>
      <vt:lpstr>“Advance C Programming” Paper Code : CS-07</vt:lpstr>
      <vt:lpstr>PowerPoint Presentation</vt:lpstr>
      <vt:lpstr>CHAPTER - I</vt:lpstr>
      <vt:lpstr>FUNCTION</vt:lpstr>
      <vt:lpstr>Types of Functions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 C Programming” Paper Code : CS-07</dc:title>
  <dc:creator>admin</dc:creator>
  <cp:lastModifiedBy>admin</cp:lastModifiedBy>
  <cp:revision>25</cp:revision>
  <dcterms:created xsi:type="dcterms:W3CDTF">2020-11-05T05:20:43Z</dcterms:created>
  <dcterms:modified xsi:type="dcterms:W3CDTF">2020-12-10T07:30:31Z</dcterms:modified>
</cp:coreProperties>
</file>